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76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03"/>
    <p:restoredTop sz="94610"/>
  </p:normalViewPr>
  <p:slideViewPr>
    <p:cSldViewPr snapToGrid="0">
      <p:cViewPr varScale="1">
        <p:scale>
          <a:sx n="103" d="100"/>
          <a:sy n="103" d="100"/>
        </p:scale>
        <p:origin x="1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 err="1"/>
              <a:t>Presentar</a:t>
            </a:r>
            <a:r>
              <a:rPr dirty="0"/>
              <a:t> la idea central: no es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colección</a:t>
            </a:r>
            <a:r>
              <a:rPr dirty="0"/>
              <a:t> </a:t>
            </a:r>
            <a:r>
              <a:rPr dirty="0" err="1"/>
              <a:t>suelta</a:t>
            </a:r>
            <a:r>
              <a:rPr dirty="0"/>
              <a:t> de </a:t>
            </a:r>
            <a:r>
              <a:rPr dirty="0" err="1"/>
              <a:t>lecciones</a:t>
            </a:r>
            <a:r>
              <a:rPr dirty="0"/>
              <a:t>, </a:t>
            </a:r>
            <a:r>
              <a:rPr dirty="0" err="1"/>
              <a:t>sino</a:t>
            </a:r>
            <a:r>
              <a:rPr dirty="0"/>
              <a:t> un </a:t>
            </a:r>
            <a:r>
              <a:rPr dirty="0" err="1"/>
              <a:t>sistema</a:t>
            </a:r>
            <a:r>
              <a:rPr dirty="0"/>
              <a:t> </a:t>
            </a:r>
            <a:r>
              <a:rPr dirty="0" err="1"/>
              <a:t>completo</a:t>
            </a:r>
            <a:r>
              <a:rPr dirty="0"/>
              <a:t> de </a:t>
            </a:r>
            <a:r>
              <a:rPr dirty="0" err="1"/>
              <a:t>formación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[Sources]</a:t>
            </a:r>
          </a:p>
          <a:p>
            <a:r>
              <a:rPr dirty="0"/>
              <a:t>- https://</a:t>
            </a:r>
            <a:r>
              <a:rPr dirty="0" err="1"/>
              <a:t>app.bibleengagementproject.com</a:t>
            </a:r>
            <a:r>
              <a:rPr dirty="0"/>
              <a:t>/library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Diferenciar el contenido bíblico de los apoyos metodológicos que permiten enseñarlo.</a:t>
            </a:r>
          </a:p>
          <a:p>
            <a:endParaRPr/>
          </a:p>
          <a:p>
            <a:r>
              <a:t>[Sources]</a:t>
            </a:r>
          </a:p>
          <a:p>
            <a:r>
              <a:t>- Imagen de Escucha Adultos proporcionada por el usuario</a:t>
            </a:r>
          </a:p>
          <a:p>
            <a:r>
              <a:t>- /Users/jersonfuentes/Documents/Codex/2026-08-19/mi/work/bep_samples/adults/Sample_Lesson_Adults/Adults_Sample_Lesson_Leader_Guide.pdf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Presentar cada bloque como una transición de aprendizaje.</a:t>
            </a:r>
          </a:p>
          <a:p>
            <a:endParaRPr/>
          </a:p>
          <a:p>
            <a:r>
              <a:t>[Sources]</a:t>
            </a:r>
          </a:p>
          <a:p>
            <a:r>
              <a:t>- /Users/jersonfuentes/Documents/Codex/2026-08-19/mi/work/bep_samples/adults/Sample_Lesson_Adults/Adults_Sample_Lesson_Leader_Guide.pdf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Contrastar con Adultos: comparte diálogo, pero añade un desafío explícito.</a:t>
            </a:r>
          </a:p>
          <a:p>
            <a:endParaRPr/>
          </a:p>
          <a:p>
            <a:r>
              <a:t>[Sources]</a:t>
            </a:r>
          </a:p>
          <a:p>
            <a:r>
              <a:t>- /Users/jersonfuentes/Documents/Codex/2026-08-19/mi/work/bep_samples/youth/Sample_Lesson_Youth/Sample_Lesson_Leader_Guide.pdf</a:t>
            </a:r>
          </a:p>
          <a:p>
            <a:r>
              <a:t>- https://bibleengagementproject.com/en/Get-Started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Explicar que los dos ambientes pueden usarse juntos o en momentos ministeriales separados.</a:t>
            </a:r>
          </a:p>
          <a:p>
            <a:endParaRPr/>
          </a:p>
          <a:p>
            <a:r>
              <a:t>[Sources]</a:t>
            </a:r>
          </a:p>
          <a:p>
            <a:r>
              <a:t>- /Users/jersonfuentes/Documents/Codex/2026-08-19/mi/work/bep_samples/kids/Sample_Lesson_Kids/Kids_Sample_Lesson_Leader_Guide.pdf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Destacar que la fragmentación es una decisión pedagógica, no una simplificación accidental.</a:t>
            </a:r>
          </a:p>
          <a:p>
            <a:endParaRPr/>
          </a:p>
          <a:p>
            <a:r>
              <a:t>[Sources]</a:t>
            </a:r>
          </a:p>
          <a:p>
            <a:r>
              <a:t>- /Users/jersonfuentes/Documents/Codex/2026-08-19/mi/work/bep_samples/preschool/Sample_Lesson_Preschool/Preschool_Sample_Lesson_Leader_Guide.pdf</a:t>
            </a:r>
          </a:p>
          <a:p>
            <a:r>
              <a:t>- https://bibleengagementproject.com/en/Get-Started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 err="1"/>
              <a:t>Comparar</a:t>
            </a:r>
            <a:r>
              <a:rPr dirty="0"/>
              <a:t> </a:t>
            </a:r>
            <a:r>
              <a:rPr dirty="0" err="1"/>
              <a:t>este</a:t>
            </a:r>
            <a:r>
              <a:rPr dirty="0"/>
              <a:t> </a:t>
            </a:r>
            <a:r>
              <a:rPr dirty="0" err="1"/>
              <a:t>ejemplo</a:t>
            </a:r>
            <a:r>
              <a:rPr dirty="0"/>
              <a:t> de </a:t>
            </a:r>
            <a:r>
              <a:rPr dirty="0" err="1"/>
              <a:t>Aprende</a:t>
            </a:r>
            <a:r>
              <a:rPr dirty="0"/>
              <a:t> con la </a:t>
            </a:r>
            <a:r>
              <a:rPr dirty="0" err="1"/>
              <a:t>anatomía</a:t>
            </a:r>
            <a:r>
              <a:rPr dirty="0"/>
              <a:t> </a:t>
            </a:r>
            <a:r>
              <a:rPr dirty="0" err="1"/>
              <a:t>previamente</a:t>
            </a:r>
            <a:r>
              <a:rPr dirty="0"/>
              <a:t> </a:t>
            </a:r>
            <a:r>
              <a:rPr dirty="0" err="1"/>
              <a:t>observada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Escucha</a:t>
            </a:r>
            <a:r>
              <a:rPr dirty="0"/>
              <a:t>; no </a:t>
            </a:r>
            <a:r>
              <a:rPr dirty="0" err="1"/>
              <a:t>asumir</a:t>
            </a:r>
            <a:r>
              <a:rPr dirty="0"/>
              <a:t> </a:t>
            </a:r>
            <a:r>
              <a:rPr dirty="0" err="1"/>
              <a:t>que</a:t>
            </a:r>
            <a:r>
              <a:rPr dirty="0"/>
              <a:t>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rótulos</a:t>
            </a:r>
            <a:r>
              <a:rPr dirty="0"/>
              <a:t> son </a:t>
            </a:r>
            <a:r>
              <a:rPr dirty="0" err="1"/>
              <a:t>universales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[Sources]</a:t>
            </a:r>
          </a:p>
          <a:p>
            <a:r>
              <a:rPr dirty="0"/>
              <a:t>- https://</a:t>
            </a:r>
            <a:r>
              <a:rPr dirty="0" err="1"/>
              <a:t>app.bibleengagementproject.com</a:t>
            </a:r>
            <a:r>
              <a:rPr dirty="0"/>
              <a:t>/</a:t>
            </a:r>
            <a:r>
              <a:rPr dirty="0" err="1"/>
              <a:t>plan?planId</a:t>
            </a:r>
            <a:r>
              <a:rPr dirty="0"/>
              <a:t>=Zi8cvjJuCKvpc70Bjgdh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El valor del proyecto está en conservar la alineación bíblica mientras cambia la mediación pedagógica.</a:t>
            </a:r>
          </a:p>
          <a:p>
            <a:endParaRPr/>
          </a:p>
          <a:p>
            <a:r>
              <a:t>[Sources]</a:t>
            </a:r>
          </a:p>
          <a:p>
            <a:r>
              <a:t>- https://bibleengagementproject.com/en/Get-Started</a:t>
            </a:r>
          </a:p>
          <a:p>
            <a:r>
              <a:t>- https://bibleengagementproject.com/-/media/BibleEngagementProject/Launch/Listen-Facilitator-Guide.pdf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Aclarar la diferencia entre elegir una sesión en el plan y abrirla: la tercera captura ya muestra el contenido que el maestro sigue durante la enseñanza.</a:t>
            </a:r>
          </a:p>
          <a:p>
            <a:endParaRPr/>
          </a:p>
          <a:p>
            <a:r>
              <a:t>[Sources]</a:t>
            </a:r>
          </a:p>
          <a:p>
            <a:r>
              <a:t>- https://app.bibleengagementproject.com/library</a:t>
            </a:r>
          </a:p>
          <a:p>
            <a:r>
              <a:t>- https://app.bibleengagementproject.com/plan?planId=Zi8cvjJuCKvpc70Bjgdh</a:t>
            </a:r>
          </a:p>
          <a:p>
            <a:r>
              <a:t>- Captura de Escucha Adultos proporcionada por el usuario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Explicar que estos marcos no son equivalentes: uno estructura la enseñanza y el otro define resultados de formación. Usarlos juntos evita reducir el currículo a navegación o información.</a:t>
            </a:r>
          </a:p>
          <a:p>
            <a:endParaRPr/>
          </a:p>
          <a:p>
            <a:r>
              <a:t>[Sources]</a:t>
            </a:r>
          </a:p>
          <a:p>
            <a:r>
              <a:t>- Correo de Elly Marroquin: FW: BEP &amp; 7 Dimensiones Chile PowerPoint (12 agosto 2026)</a:t>
            </a:r>
          </a:p>
          <a:p>
            <a:r>
              <a:t>- https://discipleship.ag.org/7-Dimensions</a:t>
            </a:r>
          </a:p>
          <a:p>
            <a:r>
              <a:t>- BEP_Slides_Chile_2025_Spanish_Final_SHARED.pptx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Presentar las siete dimensiones como modelos de acción observables, no como siete materias aisladas. Los títulos contienen enlaces a las páginas oficiales.</a:t>
            </a:r>
          </a:p>
          <a:p>
            <a:endParaRPr/>
          </a:p>
          <a:p>
            <a:r>
              <a:t>[Sources]</a:t>
            </a:r>
          </a:p>
          <a:p>
            <a:r>
              <a:t>- https://discipleship.ag.org/7-Dimensions/Bible</a:t>
            </a:r>
          </a:p>
          <a:p>
            <a:r>
              <a:t>- https://discipleship.ag.org/7-Dimensions/Holy-Spirit</a:t>
            </a:r>
          </a:p>
          <a:p>
            <a:r>
              <a:t>- https://discipleship.ag.org/7-Dimensions/Mission</a:t>
            </a:r>
          </a:p>
          <a:p>
            <a:r>
              <a:t>- https://discipleship.ag.org/7-Dimensions/Prayer</a:t>
            </a:r>
          </a:p>
          <a:p>
            <a:r>
              <a:t>- https://discipleship.ag.org/7-Dimensions/Worship</a:t>
            </a:r>
          </a:p>
          <a:p>
            <a:r>
              <a:t>- https://discipleship.ag.org/7-Dimensions/Service</a:t>
            </a:r>
          </a:p>
          <a:p>
            <a:r>
              <a:t>- https://discipleship.ag.org/7-Dimensions/Generosity</a:t>
            </a:r>
          </a:p>
          <a:p>
            <a:r>
              <a:t>- https://discipleship.ag.org/7-Dimensions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Avanzar visualmente desde la capa mayor hasta la unidad pedagógica mínima.</a:t>
            </a:r>
          </a:p>
          <a:p>
            <a:endParaRPr/>
          </a:p>
          <a:p>
            <a:r>
              <a:t>[Sources]</a:t>
            </a:r>
          </a:p>
          <a:p>
            <a:r>
              <a:t>- https://bibleengagementproject.com/en/Library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Conectar esta progresión con las diferencias ya mostradas dentro de las sesiones de adultos, jóvenes, niños y preescolares.</a:t>
            </a:r>
          </a:p>
          <a:p>
            <a:endParaRPr/>
          </a:p>
          <a:p>
            <a:r>
              <a:t>[Sources]</a:t>
            </a:r>
          </a:p>
          <a:p>
            <a:r>
              <a:t>- https://discipleship.ag.org/7-Dimensions/Bible</a:t>
            </a:r>
          </a:p>
          <a:p>
            <a:r>
              <a:t>- https://discipleship.ag.org/7-Dimensions/Holy-Spirit</a:t>
            </a:r>
          </a:p>
          <a:p>
            <a:r>
              <a:t>- https://discipleship.ag.org/7-Dimensions/Mission</a:t>
            </a:r>
          </a:p>
          <a:p>
            <a:r>
              <a:t>- https://discipleship.ag.org/7-Dimensions/Prayer</a:t>
            </a:r>
          </a:p>
          <a:p>
            <a:r>
              <a:t>- https://discipleship.ag.org/7-Dimensions/Worship</a:t>
            </a:r>
          </a:p>
          <a:p>
            <a:r>
              <a:t>- https://discipleship.ag.org/7-Dimensions/Service</a:t>
            </a:r>
          </a:p>
          <a:p>
            <a:r>
              <a:t>- https://discipleship.ag.org/7-Dimensions/Generosity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Identificar explícitamente el origen del material y ofrecer los enlaces como recursos posteriores a la presentación. La guía PDF requiere ingresar un correo en el sitio oficial; no se descargó ni se reprodujo sin autorización.</a:t>
            </a:r>
          </a:p>
          <a:p>
            <a:endParaRPr/>
          </a:p>
          <a:p>
            <a:r>
              <a:t>[Sources]</a:t>
            </a:r>
          </a:p>
          <a:p>
            <a:r>
              <a:t>- Correo de Elly Marroquin: 7 Dimensiones website - Chile Agosto 2026 (12 agosto 2026)</a:t>
            </a:r>
          </a:p>
          <a:p>
            <a:r>
              <a:t>- Correo de Elly Marroquin: FW: BEP &amp; 7 Dimensiones Chile PowerPoint (12 agosto 2026)</a:t>
            </a:r>
          </a:p>
          <a:p>
            <a:r>
              <a:t>- Correo de Elly Marroquin: FW: Proyecto Compromiso Biblico - (12 agosto 2026)</a:t>
            </a:r>
          </a:p>
          <a:p>
            <a:r>
              <a:t>- https://discipleship.ag.org/7-Dimensions</a:t>
            </a:r>
          </a:p>
          <a:p>
            <a:r>
              <a:t>- https://discipleship.ag.org/7-Dimensions</a:t>
            </a:r>
          </a:p>
          <a:p>
            <a:r>
              <a:t>- https://discipleship.ag.org/7-Dimensions#webinars</a:t>
            </a:r>
          </a:p>
          <a:p>
            <a:r>
              <a:t>- https://discipleship.ag.org/en/Resources/Resources/Discipleship-Month-2025-Sermon-Series-KNOW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Presentar esta lista como una ruta breve de inducción. Cada título y cada llamada ‘Ver video oficial’ contiene un enlace clicable.</a:t>
            </a:r>
          </a:p>
          <a:p>
            <a:endParaRPr/>
          </a:p>
          <a:p>
            <a:r>
              <a:t>[Sources]</a:t>
            </a:r>
          </a:p>
          <a:p>
            <a:r>
              <a:t>- https://youtu.be/Ke8WHcip8uA</a:t>
            </a:r>
          </a:p>
          <a:p>
            <a:r>
              <a:t>- https://youtu.be/h-rUaShvOqg</a:t>
            </a:r>
          </a:p>
          <a:p>
            <a:r>
              <a:t>- https://youtu.be/_5WGikoo1yM</a:t>
            </a:r>
          </a:p>
          <a:p>
            <a:r>
              <a:t>- https://youtu.be/GYiGve5Qbd8</a:t>
            </a:r>
          </a:p>
          <a:p>
            <a:r>
              <a:t>- https://youtu.be/NOjxQRN1ZDY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Usar la columna izquierda para explicar acompañamiento y administración; usar la derecha para relacionar los ejemplos audiovisuales con la estructura pedagógica por rango etario.</a:t>
            </a:r>
          </a:p>
          <a:p>
            <a:endParaRPr/>
          </a:p>
          <a:p>
            <a:r>
              <a:t>[Sources]</a:t>
            </a:r>
          </a:p>
          <a:p>
            <a:r>
              <a:t>- https://youtu.be/XjD1CHdnbts</a:t>
            </a:r>
          </a:p>
          <a:p>
            <a:r>
              <a:t>- https://youtu.be/40GnTvJ_aOc</a:t>
            </a:r>
          </a:p>
          <a:p>
            <a:r>
              <a:t>- https://youtu.be/jL1Qmd9c3rA</a:t>
            </a:r>
          </a:p>
          <a:p>
            <a:r>
              <a:t>- https://youtu.be/wdiRtaO5AwA</a:t>
            </a:r>
          </a:p>
          <a:p>
            <a:r>
              <a:t>- https://youtu.be/GvqESwGAq7k</a:t>
            </a:r>
          </a:p>
          <a:p>
            <a:r>
              <a:t>- https://youtu.be/Li4m9kAn-xI</a:t>
            </a:r>
          </a:p>
          <a:p>
            <a:r>
              <a:t>- https://youtu.be/TdCOQkL1ePk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Cerrar retomando la promesa inicial: una historia común, experiencias distintas y una progresión intencional.</a:t>
            </a:r>
          </a:p>
          <a:p>
            <a:endParaRPr/>
          </a:p>
          <a:p>
            <a:r>
              <a:t>[Sources]</a:t>
            </a:r>
          </a:p>
          <a:p>
            <a:r>
              <a:t>- https://bibleengagementproject.com/en/</a:t>
            </a:r>
          </a:p>
          <a:p>
            <a:r>
              <a:t>- https://www.youtube.com/@ProyectoCompromisoB%C3%ADblico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Señalar cómo la versión web organiza la biblioteca antes de entrar a un plan.</a:t>
            </a:r>
          </a:p>
          <a:p>
            <a:endParaRPr/>
          </a:p>
          <a:p>
            <a:r>
              <a:t>[Sources]</a:t>
            </a:r>
          </a:p>
          <a:p>
            <a:r>
              <a:t>- https://app.bibleengagementproject.com/library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Distinguir con precisión currículo básico, año curricular y serie temática.</a:t>
            </a:r>
          </a:p>
          <a:p>
            <a:endParaRPr/>
          </a:p>
          <a:p>
            <a:r>
              <a:t>[Sources]</a:t>
            </a:r>
          </a:p>
          <a:p>
            <a:r>
              <a:t>- https://bibleengagementproject.com/es-ES/library</a:t>
            </a:r>
          </a:p>
          <a:p>
            <a:r>
              <a:t>- https://bibleengagementproject.com/en/Library</a:t>
            </a:r>
          </a:p>
          <a:p>
            <a:r>
              <a:t>- https://bibleengagementproject.com/en/FAQ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Explicar que el volumen funciona como unidad temática y mostrar el ejemplo real de sus cuatro sesiones.</a:t>
            </a:r>
          </a:p>
          <a:p>
            <a:endParaRPr/>
          </a:p>
          <a:p>
            <a:r>
              <a:t>[Sources]</a:t>
            </a:r>
          </a:p>
          <a:p>
            <a:r>
              <a:t>- https://app.bibleengagementproject.com/plan?planId=Zi8cvjJuCKvpc70Bjgdh</a:t>
            </a:r>
          </a:p>
          <a:p>
            <a:r>
              <a:t>- https://bibleengagementproject.com/es-ES/Curriculum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Señalar en la captura web cómo la interfaz hace visible la secuencia plan → volumen → sesión.</a:t>
            </a:r>
          </a:p>
          <a:p>
            <a:endParaRPr/>
          </a:p>
          <a:p>
            <a:r>
              <a:t>[Sources]</a:t>
            </a:r>
          </a:p>
          <a:p>
            <a:r>
              <a:t>- https://app.bibleengagementproject.com/plan?planId=Zi8cvjJuCKvpc70Bjgdh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Mostrar el filtro como el primer paso práctico: idioma, tipo curricular y audiencia.</a:t>
            </a:r>
          </a:p>
          <a:p>
            <a:endParaRPr/>
          </a:p>
          <a:p>
            <a:r>
              <a:t>[Sources]</a:t>
            </a:r>
          </a:p>
          <a:p>
            <a:r>
              <a:t>- https://app.bibleengagementproject.com/library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Explicar la aplicación como entorno de preparación, conducción y seguimiento, no solo como repositorio.</a:t>
            </a:r>
          </a:p>
          <a:p>
            <a:endParaRPr/>
          </a:p>
          <a:p>
            <a:r>
              <a:t>[Sources]</a:t>
            </a:r>
          </a:p>
          <a:p>
            <a:r>
              <a:t>- https://app.bibleengagementproject.com/library</a:t>
            </a:r>
          </a:p>
          <a:p>
            <a:r>
              <a:t>- Imagen de Escucha Adultos proporcionada por el usuario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Recorrer la pantalla de arriba hacia abajo y asociar cada apartado con una decisión docente.</a:t>
            </a:r>
          </a:p>
          <a:p>
            <a:endParaRPr/>
          </a:p>
          <a:p>
            <a:r>
              <a:t>[Sources]</a:t>
            </a:r>
          </a:p>
          <a:p>
            <a:r>
              <a:t>- Imagen de Escucha Adultos proporcionada por el usuario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discipleship.ag.org/7-Dimensions/Mission" TargetMode="External"/><Relationship Id="rId13" Type="http://schemas.openxmlformats.org/officeDocument/2006/relationships/hyperlink" Target="https://discipleship.ag.org/es-ES/7-Dimensions/Service" TargetMode="External"/><Relationship Id="rId18" Type="http://schemas.openxmlformats.org/officeDocument/2006/relationships/hyperlink" Target="https://discipleship.ag.org/7-Dimensions" TargetMode="External"/><Relationship Id="rId3" Type="http://schemas.openxmlformats.org/officeDocument/2006/relationships/hyperlink" Target="https://discipleship.ag.org/es-ES/7-Dimensions/Bible" TargetMode="External"/><Relationship Id="rId7" Type="http://schemas.openxmlformats.org/officeDocument/2006/relationships/hyperlink" Target="https://discipleship.ag.org/es-ES/7-Dimensions/Mission" TargetMode="External"/><Relationship Id="rId12" Type="http://schemas.openxmlformats.org/officeDocument/2006/relationships/hyperlink" Target="https://discipleship.ag.org/7-Dimensions/Worship" TargetMode="External"/><Relationship Id="rId17" Type="http://schemas.openxmlformats.org/officeDocument/2006/relationships/hyperlink" Target="https://discipleship.ag.org/es-ES/7-Dimensions" TargetMode="External"/><Relationship Id="rId2" Type="http://schemas.openxmlformats.org/officeDocument/2006/relationships/notesSlide" Target="../notesSlides/notesSlide19.xml"/><Relationship Id="rId16" Type="http://schemas.openxmlformats.org/officeDocument/2006/relationships/hyperlink" Target="https://discipleship.ag.org/7-Dimensions/Generosity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iscipleship.ag.org/7-Dimensions/Holy-Spirit" TargetMode="External"/><Relationship Id="rId11" Type="http://schemas.openxmlformats.org/officeDocument/2006/relationships/hyperlink" Target="https://discipleship.ag.org/es-ES/7-Dimensions/Worship" TargetMode="External"/><Relationship Id="rId5" Type="http://schemas.openxmlformats.org/officeDocument/2006/relationships/hyperlink" Target="https://discipleship.ag.org/es-ES/7-Dimensions/Holy-Spirit" TargetMode="External"/><Relationship Id="rId15" Type="http://schemas.openxmlformats.org/officeDocument/2006/relationships/hyperlink" Target="https://discipleship.ag.org/es-ES/7-Dimensions/Generosity" TargetMode="External"/><Relationship Id="rId10" Type="http://schemas.openxmlformats.org/officeDocument/2006/relationships/hyperlink" Target="https://discipleship.ag.org/7-Dimensions/Prayer" TargetMode="External"/><Relationship Id="rId4" Type="http://schemas.openxmlformats.org/officeDocument/2006/relationships/hyperlink" Target="https://discipleship.ag.org/7-Dimensions/Bible" TargetMode="External"/><Relationship Id="rId9" Type="http://schemas.openxmlformats.org/officeDocument/2006/relationships/hyperlink" Target="https://discipleship.ag.org/es-ES/7-Dimensions/Prayer" TargetMode="External"/><Relationship Id="rId14" Type="http://schemas.openxmlformats.org/officeDocument/2006/relationships/hyperlink" Target="https://discipleship.ag.org/7-Dimensions/Servic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discipleship.ag.org/es-ES/7-Dimensions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iscipleship.ag.org/en/Resources/Resources/Discipleship-Month-2025-Sermon-Series-KNOW" TargetMode="External"/><Relationship Id="rId5" Type="http://schemas.openxmlformats.org/officeDocument/2006/relationships/hyperlink" Target="https://discipleship.ag.org/7-Dimensions#webinars" TargetMode="External"/><Relationship Id="rId4" Type="http://schemas.openxmlformats.org/officeDocument/2006/relationships/hyperlink" Target="https://discipleship.ag.org/7-Dimensions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e8WHcip8uA" TargetMode="External"/><Relationship Id="rId7" Type="http://schemas.openxmlformats.org/officeDocument/2006/relationships/hyperlink" Target="https://youtu.be/NOjxQRN1ZDY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youtu.be/GYiGve5Qbd8" TargetMode="External"/><Relationship Id="rId5" Type="http://schemas.openxmlformats.org/officeDocument/2006/relationships/hyperlink" Target="https://youtu.be/_5WGikoo1yM" TargetMode="External"/><Relationship Id="rId4" Type="http://schemas.openxmlformats.org/officeDocument/2006/relationships/hyperlink" Target="https://youtu.be/h-rUaShvOqg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Li4m9kAn-xI" TargetMode="External"/><Relationship Id="rId3" Type="http://schemas.openxmlformats.org/officeDocument/2006/relationships/hyperlink" Target="https://youtu.be/XjD1CHdnbts" TargetMode="External"/><Relationship Id="rId7" Type="http://schemas.openxmlformats.org/officeDocument/2006/relationships/hyperlink" Target="https://youtu.be/GvqESwGAq7k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youtu.be/wdiRtaO5AwA" TargetMode="External"/><Relationship Id="rId5" Type="http://schemas.openxmlformats.org/officeDocument/2006/relationships/hyperlink" Target="https://youtu.be/jL1Qmd9c3rA" TargetMode="External"/><Relationship Id="rId4" Type="http://schemas.openxmlformats.org/officeDocument/2006/relationships/hyperlink" Target="https://youtu.be/40GnTvJ_aOc" TargetMode="External"/><Relationship Id="rId9" Type="http://schemas.openxmlformats.org/officeDocument/2006/relationships/hyperlink" Target="https://youtu.be/TdCOQkL1ePk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1DBB2360-00BB-48C8-ABC5-A9CA90C7D49F}"/>
              </a:ext>
            </a:extLst>
          </p:cNvPr>
          <p:cNvSpPr>
            <a:spLocks noGrp="1"/>
          </p:cNvSpPr>
          <p:nvPr/>
        </p:nvSpPr>
        <p:spPr>
          <a:xfrm>
            <a:off x="495300" y="4572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BIBLE ENGAGEMENT PROJECT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3F7C553-E543-49B4-8ADC-FC63CFC299AC}"/>
              </a:ext>
            </a:extLst>
          </p:cNvPr>
          <p:cNvSpPr>
            <a:spLocks noGrp="1"/>
          </p:cNvSpPr>
          <p:nvPr/>
        </p:nvSpPr>
        <p:spPr>
          <a:xfrm>
            <a:off x="495300" y="1314450"/>
            <a:ext cx="6191250" cy="1695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40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40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Cómo se estructura</a:t>
            </a:r>
          </a:p>
          <a:p>
            <a:pPr algn="l">
              <a:defRPr sz="40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40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el contenido para enseñar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2E98C6FD-5AFC-4E27-BDC9-1F368459C9B1}"/>
              </a:ext>
            </a:extLst>
          </p:cNvPr>
          <p:cNvSpPr>
            <a:spLocks noGrp="1"/>
          </p:cNvSpPr>
          <p:nvPr/>
        </p:nvSpPr>
        <p:spPr>
          <a:xfrm>
            <a:off x="514350" y="3295650"/>
            <a:ext cx="5334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80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80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Del ciclo de tres años a los momentos pedagógicos de cada clase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067550" y="2009483"/>
            <a:ext cx="4629150" cy="2629483"/>
          </a:xfrm>
          <a:prstGeom prst="roundRect">
            <a:avLst>
              <a:gd name="adj" fmla="val 3292"/>
            </a:avLst>
          </a:prstGeom>
        </p:spPr>
      </p:pic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756613AC-F9AA-4604-A791-E5C84045C0BD}"/>
              </a:ext>
            </a:extLst>
          </p:cNvPr>
          <p:cNvSpPr>
            <a:spLocks noGrp="1"/>
          </p:cNvSpPr>
          <p:nvPr/>
        </p:nvSpPr>
        <p:spPr>
          <a:xfrm>
            <a:off x="514350" y="5143500"/>
            <a:ext cx="5638800" cy="857250"/>
          </a:xfrm>
          <a:prstGeom prst="roundRect">
            <a:avLst>
              <a:gd name="adj" fmla="val 20000"/>
            </a:avLst>
          </a:prstGeom>
          <a:solidFill>
            <a:srgbClr val="111827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5888242-AAD6-4759-8D07-E52589FA51F4}"/>
              </a:ext>
            </a:extLst>
          </p:cNvPr>
          <p:cNvSpPr>
            <a:spLocks noGrp="1"/>
          </p:cNvSpPr>
          <p:nvPr/>
        </p:nvSpPr>
        <p:spPr>
          <a:xfrm>
            <a:off x="762000" y="5272910"/>
            <a:ext cx="5143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8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Un mismo recorrido bíblico.</a:t>
            </a:r>
          </a:p>
          <a:p>
            <a:pPr algn="l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8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Cuatro experiencias de aprendizaje.</a:t>
            </a:r>
          </a:p>
        </p:txBody>
      </p:sp>
    </p:spTree>
    <p:extLst>
      <p:ext uri="{BB962C8B-B14F-4D97-AF65-F5344CB8AC3E}">
        <p14:creationId xmlns:p14="http://schemas.microsoft.com/office/powerpoint/2010/main" val="1600062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E23B6B7E-81C6-46C7-912A-32D3DB8ED09F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704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LO QUE RECIBE EL MAESTRO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62E1C05-77C0-4DF4-A63A-637CE44A8001}"/>
              </a:ext>
            </a:extLst>
          </p:cNvPr>
          <p:cNvSpPr>
            <a:spLocks noGrp="1"/>
          </p:cNvSpPr>
          <p:nvPr/>
        </p:nvSpPr>
        <p:spPr>
          <a:xfrm>
            <a:off x="457200" y="590550"/>
            <a:ext cx="1081087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8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Cada momento combina contenido y acción docente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007C1BAA-76E0-4D6B-94F4-B5042BE76C13}"/>
              </a:ext>
            </a:extLst>
          </p:cNvPr>
          <p:cNvSpPr>
            <a:spLocks noGrp="1"/>
          </p:cNvSpPr>
          <p:nvPr/>
        </p:nvSpPr>
        <p:spPr>
          <a:xfrm>
            <a:off x="11087100" y="323850"/>
            <a:ext cx="666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defRPr sz="10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Conector recto 3">
            <a:extLst>
              <a:ext uri="{FF2B5EF4-FFF2-40B4-BE49-F238E27FC236}">
                <a16:creationId xmlns:a16="http://schemas.microsoft.com/office/drawing/2014/main" id="{7DD5C04C-0ADF-4D34-A168-ECE14F549C79}"/>
              </a:ext>
            </a:extLst>
          </p:cNvPr>
          <p:cNvSpPr>
            <a:spLocks noGrp="1"/>
          </p:cNvSpPr>
          <p:nvPr/>
        </p:nvSpPr>
        <p:spPr>
          <a:xfrm>
            <a:off x="457200" y="1390650"/>
            <a:ext cx="112776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57200" y="2740362"/>
            <a:ext cx="5219700" cy="1853526"/>
          </a:xfrm>
          <a:prstGeom prst="roundRect">
            <a:avLst>
              <a:gd name="adj" fmla="val 3791"/>
            </a:avLst>
          </a:prstGeom>
        </p:spPr>
      </p:pic>
      <p:sp>
        <p:nvSpPr>
          <p:cNvPr id="6" name="Conector recto 5">
            <a:extLst>
              <a:ext uri="{FF2B5EF4-FFF2-40B4-BE49-F238E27FC236}">
                <a16:creationId xmlns:a16="http://schemas.microsoft.com/office/drawing/2014/main" id="{CCD93361-7C89-42F1-A572-42B57BDABCB2}"/>
              </a:ext>
            </a:extLst>
          </p:cNvPr>
          <p:cNvSpPr>
            <a:spLocks noGrp="1"/>
          </p:cNvSpPr>
          <p:nvPr/>
        </p:nvSpPr>
        <p:spPr>
          <a:xfrm>
            <a:off x="6534150" y="2371726"/>
            <a:ext cx="742950" cy="0"/>
          </a:xfrm>
          <a:prstGeom prst="line">
            <a:avLst/>
          </a:prstGeom>
          <a:noFill/>
          <a:ln w="57150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5617B093-B2EC-4BD6-B5B4-811095304206}"/>
              </a:ext>
            </a:extLst>
          </p:cNvPr>
          <p:cNvSpPr>
            <a:spLocks noGrp="1"/>
          </p:cNvSpPr>
          <p:nvPr/>
        </p:nvSpPr>
        <p:spPr>
          <a:xfrm>
            <a:off x="7505700" y="2105026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Marco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117880E-62A7-40EC-ADAA-D0C2C1B1FD62}"/>
              </a:ext>
            </a:extLst>
          </p:cNvPr>
          <p:cNvSpPr>
            <a:spLocks noGrp="1"/>
          </p:cNvSpPr>
          <p:nvPr/>
        </p:nvSpPr>
        <p:spPr>
          <a:xfrm>
            <a:off x="9315450" y="2105026"/>
            <a:ext cx="2381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resumen del volumen y propósito del momento</a:t>
            </a:r>
          </a:p>
        </p:txBody>
      </p:sp>
      <p:sp>
        <p:nvSpPr>
          <p:cNvPr id="9" name="Conector recto 8">
            <a:extLst>
              <a:ext uri="{FF2B5EF4-FFF2-40B4-BE49-F238E27FC236}">
                <a16:creationId xmlns:a16="http://schemas.microsoft.com/office/drawing/2014/main" id="{73379EAF-6470-486A-A625-295D5CC97D78}"/>
              </a:ext>
            </a:extLst>
          </p:cNvPr>
          <p:cNvSpPr>
            <a:spLocks noGrp="1"/>
          </p:cNvSpPr>
          <p:nvPr/>
        </p:nvSpPr>
        <p:spPr>
          <a:xfrm>
            <a:off x="6534150" y="3209926"/>
            <a:ext cx="742950" cy="0"/>
          </a:xfrm>
          <a:prstGeom prst="line">
            <a:avLst/>
          </a:prstGeom>
          <a:noFill/>
          <a:ln w="57150">
            <a:solidFill>
              <a:srgbClr val="6DCBF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D59CD23-7BEF-46C9-8213-5579B7BA884D}"/>
              </a:ext>
            </a:extLst>
          </p:cNvPr>
          <p:cNvSpPr>
            <a:spLocks noGrp="1"/>
          </p:cNvSpPr>
          <p:nvPr/>
        </p:nvSpPr>
        <p:spPr>
          <a:xfrm>
            <a:off x="7505700" y="2943226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Escritura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26563EC5-1ED5-42E1-87A2-9FCC4DB15670}"/>
              </a:ext>
            </a:extLst>
          </p:cNvPr>
          <p:cNvSpPr>
            <a:spLocks noGrp="1"/>
          </p:cNvSpPr>
          <p:nvPr/>
        </p:nvSpPr>
        <p:spPr>
          <a:xfrm>
            <a:off x="9315450" y="2943226"/>
            <a:ext cx="2381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pasaje bíblico enlazado para leer en contexto</a:t>
            </a:r>
          </a:p>
        </p:txBody>
      </p:sp>
      <p:sp>
        <p:nvSpPr>
          <p:cNvPr id="12" name="Conector recto 11">
            <a:extLst>
              <a:ext uri="{FF2B5EF4-FFF2-40B4-BE49-F238E27FC236}">
                <a16:creationId xmlns:a16="http://schemas.microsoft.com/office/drawing/2014/main" id="{29F7C868-D682-4FA6-8383-049C05FCAD14}"/>
              </a:ext>
            </a:extLst>
          </p:cNvPr>
          <p:cNvSpPr>
            <a:spLocks noGrp="1"/>
          </p:cNvSpPr>
          <p:nvPr/>
        </p:nvSpPr>
        <p:spPr>
          <a:xfrm>
            <a:off x="6534150" y="4048126"/>
            <a:ext cx="742950" cy="0"/>
          </a:xfrm>
          <a:prstGeom prst="line">
            <a:avLst/>
          </a:prstGeom>
          <a:noFill/>
          <a:ln w="57150">
            <a:solidFill>
              <a:srgbClr val="D99A2B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0B51058-BD59-4377-826E-F054194C099F}"/>
              </a:ext>
            </a:extLst>
          </p:cNvPr>
          <p:cNvSpPr>
            <a:spLocks noGrp="1"/>
          </p:cNvSpPr>
          <p:nvPr/>
        </p:nvSpPr>
        <p:spPr>
          <a:xfrm>
            <a:off x="7505700" y="3781426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Guion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19714512-2ED8-4CAB-87DC-EB16FE7B66F8}"/>
              </a:ext>
            </a:extLst>
          </p:cNvPr>
          <p:cNvSpPr>
            <a:spLocks noGrp="1"/>
          </p:cNvSpPr>
          <p:nvPr/>
        </p:nvSpPr>
        <p:spPr>
          <a:xfrm>
            <a:off x="9315450" y="3781426"/>
            <a:ext cx="2381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explicación, preguntas y transiciones para conversar</a:t>
            </a:r>
          </a:p>
        </p:txBody>
      </p:sp>
      <p:sp>
        <p:nvSpPr>
          <p:cNvPr id="15" name="Conector recto 14">
            <a:extLst>
              <a:ext uri="{FF2B5EF4-FFF2-40B4-BE49-F238E27FC236}">
                <a16:creationId xmlns:a16="http://schemas.microsoft.com/office/drawing/2014/main" id="{2578DEDC-EC22-46FC-A0CE-835F670CCF3F}"/>
              </a:ext>
            </a:extLst>
          </p:cNvPr>
          <p:cNvSpPr>
            <a:spLocks noGrp="1"/>
          </p:cNvSpPr>
          <p:nvPr/>
        </p:nvSpPr>
        <p:spPr>
          <a:xfrm>
            <a:off x="6534150" y="4886326"/>
            <a:ext cx="742950" cy="0"/>
          </a:xfrm>
          <a:prstGeom prst="line">
            <a:avLst/>
          </a:prstGeom>
          <a:noFill/>
          <a:ln w="57150">
            <a:solidFill>
              <a:srgbClr val="D7768D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50603894-FB18-477A-85C3-887A704C68C6}"/>
              </a:ext>
            </a:extLst>
          </p:cNvPr>
          <p:cNvSpPr>
            <a:spLocks noGrp="1"/>
          </p:cNvSpPr>
          <p:nvPr/>
        </p:nvSpPr>
        <p:spPr>
          <a:xfrm>
            <a:off x="7505700" y="4619626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Recursos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0ED00F25-5D8B-4D73-95D1-7F87B281C13A}"/>
              </a:ext>
            </a:extLst>
          </p:cNvPr>
          <p:cNvSpPr>
            <a:spLocks noGrp="1"/>
          </p:cNvSpPr>
          <p:nvPr/>
        </p:nvSpPr>
        <p:spPr>
          <a:xfrm>
            <a:off x="9315450" y="4619626"/>
            <a:ext cx="2381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videos, diapositivas, actividades y materiales</a:t>
            </a:r>
          </a:p>
        </p:txBody>
      </p:sp>
      <p:sp>
        <p:nvSpPr>
          <p:cNvPr id="18" name="Conector recto 17">
            <a:extLst>
              <a:ext uri="{FF2B5EF4-FFF2-40B4-BE49-F238E27FC236}">
                <a16:creationId xmlns:a16="http://schemas.microsoft.com/office/drawing/2014/main" id="{0088CA94-1264-4D19-846A-8C84C2A28117}"/>
              </a:ext>
            </a:extLst>
          </p:cNvPr>
          <p:cNvSpPr>
            <a:spLocks noGrp="1"/>
          </p:cNvSpPr>
          <p:nvPr/>
        </p:nvSpPr>
        <p:spPr>
          <a:xfrm>
            <a:off x="6534150" y="5724526"/>
            <a:ext cx="742950" cy="0"/>
          </a:xfrm>
          <a:prstGeom prst="line">
            <a:avLst/>
          </a:prstGeom>
          <a:noFill/>
          <a:ln w="57150">
            <a:solidFill>
              <a:srgbClr val="3E9A78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58CF30D1-0D0A-4247-9E3B-C1A104B6CD00}"/>
              </a:ext>
            </a:extLst>
          </p:cNvPr>
          <p:cNvSpPr>
            <a:spLocks noGrp="1"/>
          </p:cNvSpPr>
          <p:nvPr/>
        </p:nvSpPr>
        <p:spPr>
          <a:xfrm>
            <a:off x="7505700" y="5457826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Respuesta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2D4998F-D306-4577-89C3-4AAA87978C82}"/>
              </a:ext>
            </a:extLst>
          </p:cNvPr>
          <p:cNvSpPr>
            <a:spLocks noGrp="1"/>
          </p:cNvSpPr>
          <p:nvPr/>
        </p:nvSpPr>
        <p:spPr>
          <a:xfrm>
            <a:off x="9315450" y="5457826"/>
            <a:ext cx="2381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reflexión, oración, aplicación y seguimiento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C0021E28-D299-4BD8-9A0F-FB4492DC19F4}"/>
              </a:ext>
            </a:extLst>
          </p:cNvPr>
          <p:cNvSpPr>
            <a:spLocks noGrp="1"/>
          </p:cNvSpPr>
          <p:nvPr/>
        </p:nvSpPr>
        <p:spPr>
          <a:xfrm>
            <a:off x="457200" y="4771563"/>
            <a:ext cx="5143500" cy="76292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4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4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La estructura reduce la improvisación sin quitar al maestro la posibilidad de adaptar la conversación a su grupo.</a:t>
            </a:r>
          </a:p>
        </p:txBody>
      </p:sp>
    </p:spTree>
    <p:extLst>
      <p:ext uri="{BB962C8B-B14F-4D97-AF65-F5344CB8AC3E}">
        <p14:creationId xmlns:p14="http://schemas.microsoft.com/office/powerpoint/2010/main" val="1818750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ángulo 30">
            <a:extLst>
              <a:ext uri="{FF2B5EF4-FFF2-40B4-BE49-F238E27FC236}">
                <a16:creationId xmlns:a16="http://schemas.microsoft.com/office/drawing/2014/main" id="{4CED3B66-99FD-44AC-8AE9-B3C0161030BB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704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ANATOMÍA DE LA SESIÓN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2C183223-09BE-46A1-A1E8-718A812AE144}"/>
              </a:ext>
            </a:extLst>
          </p:cNvPr>
          <p:cNvSpPr>
            <a:spLocks noGrp="1"/>
          </p:cNvSpPr>
          <p:nvPr/>
        </p:nvSpPr>
        <p:spPr>
          <a:xfrm>
            <a:off x="457200" y="590550"/>
            <a:ext cx="1081087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5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5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Escucha Adultos: conversación que conduce a una respuesta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7D78C93A-0726-4CD7-B673-626B50BA48DA}"/>
              </a:ext>
            </a:extLst>
          </p:cNvPr>
          <p:cNvSpPr>
            <a:spLocks noGrp="1"/>
          </p:cNvSpPr>
          <p:nvPr/>
        </p:nvSpPr>
        <p:spPr>
          <a:xfrm>
            <a:off x="11087100" y="323850"/>
            <a:ext cx="666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defRPr sz="10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Conector recto 3">
            <a:extLst>
              <a:ext uri="{FF2B5EF4-FFF2-40B4-BE49-F238E27FC236}">
                <a16:creationId xmlns:a16="http://schemas.microsoft.com/office/drawing/2014/main" id="{9A400031-6663-4FDF-8B36-CA6B5226DCBD}"/>
              </a:ext>
            </a:extLst>
          </p:cNvPr>
          <p:cNvSpPr>
            <a:spLocks noGrp="1"/>
          </p:cNvSpPr>
          <p:nvPr/>
        </p:nvSpPr>
        <p:spPr>
          <a:xfrm>
            <a:off x="457200" y="1390650"/>
            <a:ext cx="112776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AE97D05E-BB1C-4859-A2E4-CB6AF9BD04A4}"/>
              </a:ext>
            </a:extLst>
          </p:cNvPr>
          <p:cNvSpPr>
            <a:spLocks noGrp="1"/>
          </p:cNvSpPr>
          <p:nvPr/>
        </p:nvSpPr>
        <p:spPr>
          <a:xfrm>
            <a:off x="453483" y="2681288"/>
            <a:ext cx="1695450" cy="876300"/>
          </a:xfrm>
          <a:prstGeom prst="roundRect">
            <a:avLst>
              <a:gd name="adj" fmla="val 19565"/>
            </a:avLst>
          </a:prstGeom>
          <a:solidFill>
            <a:srgbClr val="111827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5CDE426-A53F-4C96-AFD8-976090670748}"/>
              </a:ext>
            </a:extLst>
          </p:cNvPr>
          <p:cNvSpPr>
            <a:spLocks noGrp="1"/>
          </p:cNvSpPr>
          <p:nvPr/>
        </p:nvSpPr>
        <p:spPr>
          <a:xfrm>
            <a:off x="624933" y="2833688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DC31231-5D33-4F4C-AD09-1B5E75838526}"/>
              </a:ext>
            </a:extLst>
          </p:cNvPr>
          <p:cNvSpPr>
            <a:spLocks noGrp="1"/>
          </p:cNvSpPr>
          <p:nvPr/>
        </p:nvSpPr>
        <p:spPr>
          <a:xfrm>
            <a:off x="624933" y="3043238"/>
            <a:ext cx="13525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El principio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553FA1B-B122-4F8A-BBD1-0A6E62B0CF71}"/>
              </a:ext>
            </a:extLst>
          </p:cNvPr>
          <p:cNvSpPr>
            <a:spLocks noGrp="1"/>
          </p:cNvSpPr>
          <p:nvPr/>
        </p:nvSpPr>
        <p:spPr>
          <a:xfrm>
            <a:off x="453483" y="3643313"/>
            <a:ext cx="1695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112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12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Encuadre</a:t>
            </a: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168C417A-7DFF-43FB-8834-B9099A1DAEA9}"/>
              </a:ext>
            </a:extLst>
          </p:cNvPr>
          <p:cNvSpPr>
            <a:spLocks noGrp="1"/>
          </p:cNvSpPr>
          <p:nvPr/>
        </p:nvSpPr>
        <p:spPr>
          <a:xfrm>
            <a:off x="2377533" y="2681288"/>
            <a:ext cx="1695450" cy="876300"/>
          </a:xfrm>
          <a:prstGeom prst="roundRect">
            <a:avLst>
              <a:gd name="adj" fmla="val 19565"/>
            </a:avLst>
          </a:prstGeom>
          <a:solidFill>
            <a:srgbClr val="3D8DFF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4E77FBE-9208-465B-97C4-99F79025818F}"/>
              </a:ext>
            </a:extLst>
          </p:cNvPr>
          <p:cNvSpPr>
            <a:spLocks noGrp="1"/>
          </p:cNvSpPr>
          <p:nvPr/>
        </p:nvSpPr>
        <p:spPr>
          <a:xfrm>
            <a:off x="2548983" y="2833688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A47025AB-55DC-4CD7-9EEB-C6A35EC3E1DD}"/>
              </a:ext>
            </a:extLst>
          </p:cNvPr>
          <p:cNvSpPr>
            <a:spLocks noGrp="1"/>
          </p:cNvSpPr>
          <p:nvPr/>
        </p:nvSpPr>
        <p:spPr>
          <a:xfrm>
            <a:off x="2548983" y="3043238"/>
            <a:ext cx="13525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Participa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0749BBE-951C-4C4E-BE12-114A349FB152}"/>
              </a:ext>
            </a:extLst>
          </p:cNvPr>
          <p:cNvSpPr>
            <a:spLocks noGrp="1"/>
          </p:cNvSpPr>
          <p:nvPr/>
        </p:nvSpPr>
        <p:spPr>
          <a:xfrm>
            <a:off x="2377533" y="3643313"/>
            <a:ext cx="1695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112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12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Experiencia</a:t>
            </a:r>
          </a:p>
        </p:txBody>
      </p: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24E8EBB0-F44D-4340-98F0-733FC7D96055}"/>
              </a:ext>
            </a:extLst>
          </p:cNvPr>
          <p:cNvSpPr>
            <a:spLocks noGrp="1"/>
          </p:cNvSpPr>
          <p:nvPr/>
        </p:nvSpPr>
        <p:spPr>
          <a:xfrm>
            <a:off x="4301583" y="2681288"/>
            <a:ext cx="1695450" cy="876300"/>
          </a:xfrm>
          <a:prstGeom prst="roundRect">
            <a:avLst>
              <a:gd name="adj" fmla="val 19565"/>
            </a:avLst>
          </a:prstGeom>
          <a:solidFill>
            <a:srgbClr val="6DCBF4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1849A280-EBE7-4CF1-88A5-35B6B01EEB97}"/>
              </a:ext>
            </a:extLst>
          </p:cNvPr>
          <p:cNvSpPr>
            <a:spLocks noGrp="1"/>
          </p:cNvSpPr>
          <p:nvPr/>
        </p:nvSpPr>
        <p:spPr>
          <a:xfrm>
            <a:off x="4473033" y="2833688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E5574C87-B722-4376-A7BB-CBD755E5F3C4}"/>
              </a:ext>
            </a:extLst>
          </p:cNvPr>
          <p:cNvSpPr>
            <a:spLocks noGrp="1"/>
          </p:cNvSpPr>
          <p:nvPr/>
        </p:nvSpPr>
        <p:spPr>
          <a:xfrm>
            <a:off x="4473033" y="3043238"/>
            <a:ext cx="13525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Observa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5D802A3C-2D97-488E-B966-F0E8E0510A89}"/>
              </a:ext>
            </a:extLst>
          </p:cNvPr>
          <p:cNvSpPr>
            <a:spLocks noGrp="1"/>
          </p:cNvSpPr>
          <p:nvPr/>
        </p:nvSpPr>
        <p:spPr>
          <a:xfrm>
            <a:off x="4301583" y="3643313"/>
            <a:ext cx="1695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112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12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Estímulo</a:t>
            </a:r>
          </a:p>
        </p:txBody>
      </p:sp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9FFC34EF-628C-4E2D-A2E4-9C38B57DC90A}"/>
              </a:ext>
            </a:extLst>
          </p:cNvPr>
          <p:cNvSpPr>
            <a:spLocks noGrp="1"/>
          </p:cNvSpPr>
          <p:nvPr/>
        </p:nvSpPr>
        <p:spPr>
          <a:xfrm>
            <a:off x="6225633" y="2681288"/>
            <a:ext cx="1695450" cy="876300"/>
          </a:xfrm>
          <a:prstGeom prst="roundRect">
            <a:avLst>
              <a:gd name="adj" fmla="val 19565"/>
            </a:avLst>
          </a:prstGeom>
          <a:solidFill>
            <a:srgbClr val="D99A2B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071C7A3-C4AA-4E51-849B-A05307F7CE00}"/>
              </a:ext>
            </a:extLst>
          </p:cNvPr>
          <p:cNvSpPr>
            <a:spLocks noGrp="1"/>
          </p:cNvSpPr>
          <p:nvPr/>
        </p:nvSpPr>
        <p:spPr>
          <a:xfrm>
            <a:off x="6397083" y="2833688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9EC99BA6-98D6-4081-B13A-2E511F097086}"/>
              </a:ext>
            </a:extLst>
          </p:cNvPr>
          <p:cNvSpPr>
            <a:spLocks noGrp="1"/>
          </p:cNvSpPr>
          <p:nvPr/>
        </p:nvSpPr>
        <p:spPr>
          <a:xfrm>
            <a:off x="6397083" y="3043238"/>
            <a:ext cx="13525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Considera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86D9885-54A6-45F6-A93D-304FB7FB846D}"/>
              </a:ext>
            </a:extLst>
          </p:cNvPr>
          <p:cNvSpPr>
            <a:spLocks noGrp="1"/>
          </p:cNvSpPr>
          <p:nvPr/>
        </p:nvSpPr>
        <p:spPr>
          <a:xfrm>
            <a:off x="6225633" y="3643313"/>
            <a:ext cx="1695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112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12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Interpretación</a:t>
            </a:r>
          </a:p>
        </p:txBody>
      </p:sp>
      <p:sp>
        <p:nvSpPr>
          <p:cNvPr id="21" name="Rectángulo redondeado 20">
            <a:extLst>
              <a:ext uri="{FF2B5EF4-FFF2-40B4-BE49-F238E27FC236}">
                <a16:creationId xmlns:a16="http://schemas.microsoft.com/office/drawing/2014/main" id="{45BB501C-B31C-459C-9EA8-B6D289F282C3}"/>
              </a:ext>
            </a:extLst>
          </p:cNvPr>
          <p:cNvSpPr>
            <a:spLocks noGrp="1"/>
          </p:cNvSpPr>
          <p:nvPr/>
        </p:nvSpPr>
        <p:spPr>
          <a:xfrm>
            <a:off x="8149683" y="2681288"/>
            <a:ext cx="1695450" cy="876300"/>
          </a:xfrm>
          <a:prstGeom prst="roundRect">
            <a:avLst>
              <a:gd name="adj" fmla="val 19565"/>
            </a:avLst>
          </a:prstGeom>
          <a:solidFill>
            <a:srgbClr val="D7768D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BA24EC4-CED2-4647-A1E0-6156B4D5E085}"/>
              </a:ext>
            </a:extLst>
          </p:cNvPr>
          <p:cNvSpPr>
            <a:spLocks noGrp="1"/>
          </p:cNvSpPr>
          <p:nvPr/>
        </p:nvSpPr>
        <p:spPr>
          <a:xfrm>
            <a:off x="8321133" y="2833688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78BB68AD-1068-48E8-9260-609DDECA89D3}"/>
              </a:ext>
            </a:extLst>
          </p:cNvPr>
          <p:cNvSpPr>
            <a:spLocks noGrp="1"/>
          </p:cNvSpPr>
          <p:nvPr/>
        </p:nvSpPr>
        <p:spPr>
          <a:xfrm>
            <a:off x="8321133" y="3043238"/>
            <a:ext cx="13525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Reflexiona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ED254867-53EE-4668-A3C8-8E43EAC0C4A8}"/>
              </a:ext>
            </a:extLst>
          </p:cNvPr>
          <p:cNvSpPr>
            <a:spLocks noGrp="1"/>
          </p:cNvSpPr>
          <p:nvPr/>
        </p:nvSpPr>
        <p:spPr>
          <a:xfrm>
            <a:off x="8149683" y="3643313"/>
            <a:ext cx="1695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112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12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Interiorización</a:t>
            </a:r>
          </a:p>
        </p:txBody>
      </p:sp>
      <p:sp>
        <p:nvSpPr>
          <p:cNvPr id="25" name="Rectángulo redondeado 24">
            <a:extLst>
              <a:ext uri="{FF2B5EF4-FFF2-40B4-BE49-F238E27FC236}">
                <a16:creationId xmlns:a16="http://schemas.microsoft.com/office/drawing/2014/main" id="{B5509242-F376-43F7-A320-F58DAE1BBB0F}"/>
              </a:ext>
            </a:extLst>
          </p:cNvPr>
          <p:cNvSpPr>
            <a:spLocks noGrp="1"/>
          </p:cNvSpPr>
          <p:nvPr/>
        </p:nvSpPr>
        <p:spPr>
          <a:xfrm>
            <a:off x="10073733" y="2681288"/>
            <a:ext cx="1695450" cy="876300"/>
          </a:xfrm>
          <a:prstGeom prst="roundRect">
            <a:avLst>
              <a:gd name="adj" fmla="val 19565"/>
            </a:avLst>
          </a:prstGeom>
          <a:solidFill>
            <a:srgbClr val="3E9A78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56843940-B26C-4751-922B-CD58AE8C1BA1}"/>
              </a:ext>
            </a:extLst>
          </p:cNvPr>
          <p:cNvSpPr>
            <a:spLocks noGrp="1"/>
          </p:cNvSpPr>
          <p:nvPr/>
        </p:nvSpPr>
        <p:spPr>
          <a:xfrm>
            <a:off x="10245183" y="2833688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E301F1A6-FA75-482C-B087-697D6C1C8B5E}"/>
              </a:ext>
            </a:extLst>
          </p:cNvPr>
          <p:cNvSpPr>
            <a:spLocks noGrp="1"/>
          </p:cNvSpPr>
          <p:nvPr/>
        </p:nvSpPr>
        <p:spPr>
          <a:xfrm>
            <a:off x="10245183" y="3043238"/>
            <a:ext cx="13525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Escucha a Dios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5BF26EDF-01BC-460E-AECD-C726385D47F8}"/>
              </a:ext>
            </a:extLst>
          </p:cNvPr>
          <p:cNvSpPr>
            <a:spLocks noGrp="1"/>
          </p:cNvSpPr>
          <p:nvPr/>
        </p:nvSpPr>
        <p:spPr>
          <a:xfrm>
            <a:off x="10073733" y="3643313"/>
            <a:ext cx="1695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112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12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Oración y acción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7B794589-92BB-4430-9E6D-F5797A8259C3}"/>
              </a:ext>
            </a:extLst>
          </p:cNvPr>
          <p:cNvSpPr>
            <a:spLocks noGrp="1"/>
          </p:cNvSpPr>
          <p:nvPr/>
        </p:nvSpPr>
        <p:spPr>
          <a:xfrm>
            <a:off x="419100" y="4248150"/>
            <a:ext cx="10668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La atención se sostiene mediante preguntas, video, lectura fragmentada y conversación; la meta es transformación, no acumulación de información.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54A1537D-3637-45FF-8115-A5CA5AEC31E0}"/>
              </a:ext>
            </a:extLst>
          </p:cNvPr>
          <p:cNvSpPr>
            <a:spLocks noGrp="1"/>
          </p:cNvSpPr>
          <p:nvPr/>
        </p:nvSpPr>
        <p:spPr>
          <a:xfrm>
            <a:off x="419100" y="5219700"/>
            <a:ext cx="10572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Ritmo: conectar → observar → comprender → interiorizar → responder</a:t>
            </a:r>
          </a:p>
        </p:txBody>
      </p:sp>
    </p:spTree>
    <p:extLst>
      <p:ext uri="{BB962C8B-B14F-4D97-AF65-F5344CB8AC3E}">
        <p14:creationId xmlns:p14="http://schemas.microsoft.com/office/powerpoint/2010/main" val="1121464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ángulo 35">
            <a:extLst>
              <a:ext uri="{FF2B5EF4-FFF2-40B4-BE49-F238E27FC236}">
                <a16:creationId xmlns:a16="http://schemas.microsoft.com/office/drawing/2014/main" id="{D4514C7B-86BA-4C74-A835-A3810142557A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704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ANATOMÍA DE LA SESIÓN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2FC0F30-A6C7-412C-A310-87F0AE8C7C26}"/>
              </a:ext>
            </a:extLst>
          </p:cNvPr>
          <p:cNvSpPr>
            <a:spLocks noGrp="1"/>
          </p:cNvSpPr>
          <p:nvPr/>
        </p:nvSpPr>
        <p:spPr>
          <a:xfrm>
            <a:off x="457200" y="590550"/>
            <a:ext cx="1081087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8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Escucha Jóvenes: la curiosidad se transforma en desafío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2ABD86F-5610-4715-A758-1FC76A1A0EF2}"/>
              </a:ext>
            </a:extLst>
          </p:cNvPr>
          <p:cNvSpPr>
            <a:spLocks noGrp="1"/>
          </p:cNvSpPr>
          <p:nvPr/>
        </p:nvSpPr>
        <p:spPr>
          <a:xfrm>
            <a:off x="11087100" y="323850"/>
            <a:ext cx="666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defRPr sz="10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Conector recto 3">
            <a:extLst>
              <a:ext uri="{FF2B5EF4-FFF2-40B4-BE49-F238E27FC236}">
                <a16:creationId xmlns:a16="http://schemas.microsoft.com/office/drawing/2014/main" id="{D80615E8-472E-4D50-AAF2-2B2EE9657EB6}"/>
              </a:ext>
            </a:extLst>
          </p:cNvPr>
          <p:cNvSpPr>
            <a:spLocks noGrp="1"/>
          </p:cNvSpPr>
          <p:nvPr/>
        </p:nvSpPr>
        <p:spPr>
          <a:xfrm>
            <a:off x="457200" y="1390650"/>
            <a:ext cx="112776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2DDABA17-E3E1-4207-A703-94B23C2DC9E7}"/>
              </a:ext>
            </a:extLst>
          </p:cNvPr>
          <p:cNvSpPr>
            <a:spLocks noGrp="1"/>
          </p:cNvSpPr>
          <p:nvPr/>
        </p:nvSpPr>
        <p:spPr>
          <a:xfrm>
            <a:off x="409576" y="2362200"/>
            <a:ext cx="1428750" cy="990600"/>
          </a:xfrm>
          <a:prstGeom prst="roundRect">
            <a:avLst>
              <a:gd name="adj" fmla="val 17308"/>
            </a:avLst>
          </a:prstGeom>
          <a:solidFill>
            <a:srgbClr val="111827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DCE0FF3-B3AF-43AA-A923-D44E69594222}"/>
              </a:ext>
            </a:extLst>
          </p:cNvPr>
          <p:cNvSpPr>
            <a:spLocks noGrp="1"/>
          </p:cNvSpPr>
          <p:nvPr/>
        </p:nvSpPr>
        <p:spPr>
          <a:xfrm>
            <a:off x="1478326" y="2430965"/>
            <a:ext cx="360000" cy="360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6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0612D70-39FB-4351-BE9F-FF2083D28AB2}"/>
              </a:ext>
            </a:extLst>
          </p:cNvPr>
          <p:cNvSpPr>
            <a:spLocks noGrp="1"/>
          </p:cNvSpPr>
          <p:nvPr/>
        </p:nvSpPr>
        <p:spPr>
          <a:xfrm>
            <a:off x="512725" y="2646207"/>
            <a:ext cx="1162050" cy="60960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425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El principio</a:t>
            </a: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1F5603E4-DA48-4539-8E98-185FB81BB386}"/>
              </a:ext>
            </a:extLst>
          </p:cNvPr>
          <p:cNvSpPr>
            <a:spLocks noGrp="1"/>
          </p:cNvSpPr>
          <p:nvPr/>
        </p:nvSpPr>
        <p:spPr>
          <a:xfrm>
            <a:off x="2066926" y="2362200"/>
            <a:ext cx="1428750" cy="990600"/>
          </a:xfrm>
          <a:prstGeom prst="roundRect">
            <a:avLst>
              <a:gd name="adj" fmla="val 17308"/>
            </a:avLst>
          </a:prstGeom>
          <a:solidFill>
            <a:srgbClr val="3D8DFF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7351F0F-EA75-4312-9E91-7C3586AACC3C}"/>
              </a:ext>
            </a:extLst>
          </p:cNvPr>
          <p:cNvSpPr>
            <a:spLocks noGrp="1"/>
          </p:cNvSpPr>
          <p:nvPr/>
        </p:nvSpPr>
        <p:spPr>
          <a:xfrm>
            <a:off x="3135676" y="2430965"/>
            <a:ext cx="360000" cy="360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6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1832820-0B20-4807-9F5E-CB9FDAFE7373}"/>
              </a:ext>
            </a:extLst>
          </p:cNvPr>
          <p:cNvSpPr>
            <a:spLocks noGrp="1"/>
          </p:cNvSpPr>
          <p:nvPr/>
        </p:nvSpPr>
        <p:spPr>
          <a:xfrm>
            <a:off x="2200276" y="2828925"/>
            <a:ext cx="11620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425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Participa</a:t>
            </a:r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6A7BB372-A418-4D01-B9E2-51322539BDF4}"/>
              </a:ext>
            </a:extLst>
          </p:cNvPr>
          <p:cNvSpPr>
            <a:spLocks noGrp="1"/>
          </p:cNvSpPr>
          <p:nvPr/>
        </p:nvSpPr>
        <p:spPr>
          <a:xfrm>
            <a:off x="3724276" y="2362200"/>
            <a:ext cx="1428750" cy="990600"/>
          </a:xfrm>
          <a:prstGeom prst="roundRect">
            <a:avLst>
              <a:gd name="adj" fmla="val 17308"/>
            </a:avLst>
          </a:prstGeom>
          <a:solidFill>
            <a:srgbClr val="6DCBF4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1BE9E99-0984-4DA0-8772-5F38D6324E50}"/>
              </a:ext>
            </a:extLst>
          </p:cNvPr>
          <p:cNvSpPr>
            <a:spLocks noGrp="1"/>
          </p:cNvSpPr>
          <p:nvPr/>
        </p:nvSpPr>
        <p:spPr>
          <a:xfrm>
            <a:off x="3857626" y="2828925"/>
            <a:ext cx="11620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425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Observa</a:t>
            </a:r>
          </a:p>
        </p:txBody>
      </p:sp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06C33595-24D3-4B26-9591-A92EE8DE1A99}"/>
              </a:ext>
            </a:extLst>
          </p:cNvPr>
          <p:cNvSpPr>
            <a:spLocks noGrp="1"/>
          </p:cNvSpPr>
          <p:nvPr/>
        </p:nvSpPr>
        <p:spPr>
          <a:xfrm>
            <a:off x="5381626" y="2362200"/>
            <a:ext cx="1428750" cy="990600"/>
          </a:xfrm>
          <a:prstGeom prst="roundRect">
            <a:avLst>
              <a:gd name="adj" fmla="val 17308"/>
            </a:avLst>
          </a:prstGeom>
          <a:solidFill>
            <a:srgbClr val="D99A2B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DED6C444-F697-4950-B32D-99DF594386EE}"/>
              </a:ext>
            </a:extLst>
          </p:cNvPr>
          <p:cNvSpPr>
            <a:spLocks noGrp="1"/>
          </p:cNvSpPr>
          <p:nvPr/>
        </p:nvSpPr>
        <p:spPr>
          <a:xfrm>
            <a:off x="5514976" y="2828925"/>
            <a:ext cx="11620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425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Considera</a:t>
            </a:r>
          </a:p>
        </p:txBody>
      </p:sp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86DA9D54-1524-4556-899F-C360A909FBD0}"/>
              </a:ext>
            </a:extLst>
          </p:cNvPr>
          <p:cNvSpPr>
            <a:spLocks noGrp="1"/>
          </p:cNvSpPr>
          <p:nvPr/>
        </p:nvSpPr>
        <p:spPr>
          <a:xfrm>
            <a:off x="7038976" y="2362200"/>
            <a:ext cx="1428750" cy="990600"/>
          </a:xfrm>
          <a:prstGeom prst="roundRect">
            <a:avLst>
              <a:gd name="adj" fmla="val 17308"/>
            </a:avLst>
          </a:prstGeom>
          <a:solidFill>
            <a:srgbClr val="D7768D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FD01B02-A7AC-4E34-A1C2-53C4998D479E}"/>
              </a:ext>
            </a:extLst>
          </p:cNvPr>
          <p:cNvSpPr>
            <a:spLocks noGrp="1"/>
          </p:cNvSpPr>
          <p:nvPr/>
        </p:nvSpPr>
        <p:spPr>
          <a:xfrm>
            <a:off x="7172326" y="2828925"/>
            <a:ext cx="11620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425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Reflexiona</a:t>
            </a:r>
          </a:p>
        </p:txBody>
      </p:sp>
      <p:sp>
        <p:nvSpPr>
          <p:cNvPr id="20" name="Rectángulo redondeado 19">
            <a:extLst>
              <a:ext uri="{FF2B5EF4-FFF2-40B4-BE49-F238E27FC236}">
                <a16:creationId xmlns:a16="http://schemas.microsoft.com/office/drawing/2014/main" id="{ECB9257E-374F-450C-8E53-16A0C9EE41BD}"/>
              </a:ext>
            </a:extLst>
          </p:cNvPr>
          <p:cNvSpPr>
            <a:spLocks noGrp="1"/>
          </p:cNvSpPr>
          <p:nvPr/>
        </p:nvSpPr>
        <p:spPr>
          <a:xfrm>
            <a:off x="8696326" y="2362200"/>
            <a:ext cx="1428750" cy="990600"/>
          </a:xfrm>
          <a:prstGeom prst="roundRect">
            <a:avLst>
              <a:gd name="adj" fmla="val 17308"/>
            </a:avLst>
          </a:prstGeom>
          <a:solidFill>
            <a:srgbClr val="3E9A78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8D4C893D-F6BA-453C-8CE8-6E8B747F2285}"/>
              </a:ext>
            </a:extLst>
          </p:cNvPr>
          <p:cNvSpPr>
            <a:spLocks noGrp="1"/>
          </p:cNvSpPr>
          <p:nvPr/>
        </p:nvSpPr>
        <p:spPr>
          <a:xfrm>
            <a:off x="8829676" y="2828925"/>
            <a:ext cx="11620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425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Activa</a:t>
            </a:r>
          </a:p>
        </p:txBody>
      </p:sp>
      <p:sp>
        <p:nvSpPr>
          <p:cNvPr id="23" name="Rectángulo redondeado 22">
            <a:extLst>
              <a:ext uri="{FF2B5EF4-FFF2-40B4-BE49-F238E27FC236}">
                <a16:creationId xmlns:a16="http://schemas.microsoft.com/office/drawing/2014/main" id="{03700ED5-517B-46CC-9040-081CA5801A8E}"/>
              </a:ext>
            </a:extLst>
          </p:cNvPr>
          <p:cNvSpPr>
            <a:spLocks noGrp="1"/>
          </p:cNvSpPr>
          <p:nvPr/>
        </p:nvSpPr>
        <p:spPr>
          <a:xfrm>
            <a:off x="10353676" y="2362200"/>
            <a:ext cx="1428750" cy="990600"/>
          </a:xfrm>
          <a:prstGeom prst="roundRect">
            <a:avLst>
              <a:gd name="adj" fmla="val 17308"/>
            </a:avLst>
          </a:prstGeom>
          <a:solidFill>
            <a:srgbClr val="111827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B298F666-D16B-4E47-8793-1517A72EFCDA}"/>
              </a:ext>
            </a:extLst>
          </p:cNvPr>
          <p:cNvSpPr>
            <a:spLocks noGrp="1"/>
          </p:cNvSpPr>
          <p:nvPr/>
        </p:nvSpPr>
        <p:spPr>
          <a:xfrm>
            <a:off x="10487025" y="2828925"/>
            <a:ext cx="12477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425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Conclusión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54CCE394-E71A-438E-8481-5120A48F5B07}"/>
              </a:ext>
            </a:extLst>
          </p:cNvPr>
          <p:cNvSpPr>
            <a:spLocks noGrp="1"/>
          </p:cNvSpPr>
          <p:nvPr/>
        </p:nvSpPr>
        <p:spPr>
          <a:xfrm>
            <a:off x="409576" y="3543300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120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rompehielos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9C0C9D1F-0694-4E06-B375-F50E8EE12EA6}"/>
              </a:ext>
            </a:extLst>
          </p:cNvPr>
          <p:cNvSpPr>
            <a:spLocks noGrp="1"/>
          </p:cNvSpPr>
          <p:nvPr/>
        </p:nvSpPr>
        <p:spPr>
          <a:xfrm>
            <a:off x="2066926" y="3543300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120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video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118039F9-4EE5-4B02-AB3C-E2FF0DEFAF9A}"/>
              </a:ext>
            </a:extLst>
          </p:cNvPr>
          <p:cNvSpPr>
            <a:spLocks noGrp="1"/>
          </p:cNvSpPr>
          <p:nvPr/>
        </p:nvSpPr>
        <p:spPr>
          <a:xfrm>
            <a:off x="3724276" y="3543300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120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preguntas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EA638DA1-5196-4078-8286-58B04AC94690}"/>
              </a:ext>
            </a:extLst>
          </p:cNvPr>
          <p:cNvSpPr>
            <a:spLocks noGrp="1"/>
          </p:cNvSpPr>
          <p:nvPr/>
        </p:nvSpPr>
        <p:spPr>
          <a:xfrm>
            <a:off x="5381626" y="3543300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120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Biblia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DAF27BA9-69D2-4E4C-8A45-5C10C0415617}"/>
              </a:ext>
            </a:extLst>
          </p:cNvPr>
          <p:cNvSpPr>
            <a:spLocks noGrp="1"/>
          </p:cNvSpPr>
          <p:nvPr/>
        </p:nvSpPr>
        <p:spPr>
          <a:xfrm>
            <a:off x="7038976" y="3543300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120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respuesta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5796F42E-7EDA-46A1-BA5B-1711BD4199C7}"/>
              </a:ext>
            </a:extLst>
          </p:cNvPr>
          <p:cNvSpPr>
            <a:spLocks noGrp="1"/>
          </p:cNvSpPr>
          <p:nvPr/>
        </p:nvSpPr>
        <p:spPr>
          <a:xfrm>
            <a:off x="8696326" y="3543300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120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acción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9F05F753-029A-4088-90B6-88E3D5B972CB}"/>
              </a:ext>
            </a:extLst>
          </p:cNvPr>
          <p:cNvSpPr>
            <a:spLocks noGrp="1"/>
          </p:cNvSpPr>
          <p:nvPr/>
        </p:nvSpPr>
        <p:spPr>
          <a:xfrm>
            <a:off x="10353676" y="3543300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120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oración</a:t>
            </a:r>
          </a:p>
        </p:txBody>
      </p:sp>
      <p:sp>
        <p:nvSpPr>
          <p:cNvPr id="33" name="Rectángulo redondeado 32">
            <a:extLst>
              <a:ext uri="{FF2B5EF4-FFF2-40B4-BE49-F238E27FC236}">
                <a16:creationId xmlns:a16="http://schemas.microsoft.com/office/drawing/2014/main" id="{AD05BFCB-0F7C-404F-840E-FF803CC7A827}"/>
              </a:ext>
            </a:extLst>
          </p:cNvPr>
          <p:cNvSpPr>
            <a:spLocks noGrp="1"/>
          </p:cNvSpPr>
          <p:nvPr/>
        </p:nvSpPr>
        <p:spPr>
          <a:xfrm>
            <a:off x="666750" y="4095750"/>
            <a:ext cx="10858500" cy="1428750"/>
          </a:xfrm>
          <a:prstGeom prst="roundRect">
            <a:avLst>
              <a:gd name="adj" fmla="val 13333"/>
            </a:avLst>
          </a:prstGeom>
          <a:solidFill>
            <a:srgbClr val="F1F2F4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CD74C0FC-D86A-4956-B50C-88819A8F1DBA}"/>
              </a:ext>
            </a:extLst>
          </p:cNvPr>
          <p:cNvSpPr>
            <a:spLocks noGrp="1"/>
          </p:cNvSpPr>
          <p:nvPr/>
        </p:nvSpPr>
        <p:spPr>
          <a:xfrm>
            <a:off x="933450" y="4362450"/>
            <a:ext cx="2286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Principio de diseño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9D49F450-B702-4B2E-BCEC-1642B4CF575E}"/>
              </a:ext>
            </a:extLst>
          </p:cNvPr>
          <p:cNvSpPr>
            <a:spLocks noGrp="1"/>
          </p:cNvSpPr>
          <p:nvPr/>
        </p:nvSpPr>
        <p:spPr>
          <a:xfrm>
            <a:off x="3257550" y="4286250"/>
            <a:ext cx="78105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8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Preguntas antes que respuestas. El joven descubre la verdad, la relaciona con su realidad y termina con un paso concreto de obediencia.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F0839C65-8530-9981-D521-D8A20225812C}"/>
              </a:ext>
            </a:extLst>
          </p:cNvPr>
          <p:cNvSpPr>
            <a:spLocks noGrp="1"/>
          </p:cNvSpPr>
          <p:nvPr/>
        </p:nvSpPr>
        <p:spPr>
          <a:xfrm>
            <a:off x="4793026" y="2430965"/>
            <a:ext cx="360000" cy="360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6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8109C622-4318-F3E1-0EC4-5E4B2A80E94C}"/>
              </a:ext>
            </a:extLst>
          </p:cNvPr>
          <p:cNvSpPr>
            <a:spLocks noGrp="1"/>
          </p:cNvSpPr>
          <p:nvPr/>
        </p:nvSpPr>
        <p:spPr>
          <a:xfrm>
            <a:off x="6450376" y="2430965"/>
            <a:ext cx="360000" cy="360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6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C0E2343C-EE67-C044-196C-1E2824752BB1}"/>
              </a:ext>
            </a:extLst>
          </p:cNvPr>
          <p:cNvSpPr>
            <a:spLocks noGrp="1"/>
          </p:cNvSpPr>
          <p:nvPr/>
        </p:nvSpPr>
        <p:spPr>
          <a:xfrm>
            <a:off x="8107726" y="2430965"/>
            <a:ext cx="360000" cy="360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6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C71B19A6-1ABF-79CF-6FC8-9AA35022D25C}"/>
              </a:ext>
            </a:extLst>
          </p:cNvPr>
          <p:cNvSpPr>
            <a:spLocks noGrp="1"/>
          </p:cNvSpPr>
          <p:nvPr/>
        </p:nvSpPr>
        <p:spPr>
          <a:xfrm>
            <a:off x="9765076" y="2430965"/>
            <a:ext cx="360000" cy="360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6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7D875A3E-D5A5-52F3-4F70-C057AA1DAB3B}"/>
              </a:ext>
            </a:extLst>
          </p:cNvPr>
          <p:cNvSpPr>
            <a:spLocks noGrp="1"/>
          </p:cNvSpPr>
          <p:nvPr/>
        </p:nvSpPr>
        <p:spPr>
          <a:xfrm>
            <a:off x="11422426" y="2430965"/>
            <a:ext cx="360000" cy="360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6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721018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>
            <a:extLst>
              <a:ext uri="{FF2B5EF4-FFF2-40B4-BE49-F238E27FC236}">
                <a16:creationId xmlns:a16="http://schemas.microsoft.com/office/drawing/2014/main" id="{9B4A3BBC-D8CC-4183-8B09-BB989AAE0F1A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704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ANATOMÍA DE LA SESIÓN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0E55E10-2AB5-4121-AE89-50B9F19977C5}"/>
              </a:ext>
            </a:extLst>
          </p:cNvPr>
          <p:cNvSpPr>
            <a:spLocks noGrp="1"/>
          </p:cNvSpPr>
          <p:nvPr/>
        </p:nvSpPr>
        <p:spPr>
          <a:xfrm>
            <a:off x="457200" y="590550"/>
            <a:ext cx="1081087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8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Escucha Niños: grupo grande y grupo pequeño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33DB7DC-BB48-401C-BF3F-3E774AB57868}"/>
              </a:ext>
            </a:extLst>
          </p:cNvPr>
          <p:cNvSpPr>
            <a:spLocks noGrp="1"/>
          </p:cNvSpPr>
          <p:nvPr/>
        </p:nvSpPr>
        <p:spPr>
          <a:xfrm>
            <a:off x="11087100" y="323850"/>
            <a:ext cx="666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defRPr sz="10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Conector recto 3">
            <a:extLst>
              <a:ext uri="{FF2B5EF4-FFF2-40B4-BE49-F238E27FC236}">
                <a16:creationId xmlns:a16="http://schemas.microsoft.com/office/drawing/2014/main" id="{5BCD3A6E-C280-4D67-BC8F-B2058FDE4703}"/>
              </a:ext>
            </a:extLst>
          </p:cNvPr>
          <p:cNvSpPr>
            <a:spLocks noGrp="1"/>
          </p:cNvSpPr>
          <p:nvPr/>
        </p:nvSpPr>
        <p:spPr>
          <a:xfrm>
            <a:off x="457200" y="1390650"/>
            <a:ext cx="112776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BC7B79B7-AAFC-4D79-B1BB-5E1E78C7C51C}"/>
              </a:ext>
            </a:extLst>
          </p:cNvPr>
          <p:cNvSpPr>
            <a:spLocks noGrp="1"/>
          </p:cNvSpPr>
          <p:nvPr/>
        </p:nvSpPr>
        <p:spPr>
          <a:xfrm>
            <a:off x="514350" y="1657350"/>
            <a:ext cx="5305425" cy="4095750"/>
          </a:xfrm>
          <a:prstGeom prst="roundRect">
            <a:avLst>
              <a:gd name="adj" fmla="val 5116"/>
            </a:avLst>
          </a:prstGeom>
          <a:solidFill>
            <a:srgbClr val="3D8DFF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CB1F381-6201-47B9-B78C-F73F0C3D1A2E}"/>
              </a:ext>
            </a:extLst>
          </p:cNvPr>
          <p:cNvSpPr>
            <a:spLocks noGrp="1"/>
          </p:cNvSpPr>
          <p:nvPr/>
        </p:nvSpPr>
        <p:spPr>
          <a:xfrm>
            <a:off x="781050" y="1943100"/>
            <a:ext cx="285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GRUPO GRANDE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77E12D0-BE0D-44BB-ABC1-632B5E04C385}"/>
              </a:ext>
            </a:extLst>
          </p:cNvPr>
          <p:cNvSpPr>
            <a:spLocks noGrp="1"/>
          </p:cNvSpPr>
          <p:nvPr/>
        </p:nvSpPr>
        <p:spPr>
          <a:xfrm>
            <a:off x="819150" y="2533650"/>
            <a:ext cx="4476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01  Introducción y bienvenida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CC4435F-FF77-4456-A9E3-CEE0A9F07271}"/>
              </a:ext>
            </a:extLst>
          </p:cNvPr>
          <p:cNvSpPr>
            <a:spLocks noGrp="1"/>
          </p:cNvSpPr>
          <p:nvPr/>
        </p:nvSpPr>
        <p:spPr>
          <a:xfrm>
            <a:off x="819150" y="3000375"/>
            <a:ext cx="4476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02  Verdad de fe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84DA837-2DE1-4ABC-836D-E73F7BA43C9A}"/>
              </a:ext>
            </a:extLst>
          </p:cNvPr>
          <p:cNvSpPr>
            <a:spLocks noGrp="1"/>
          </p:cNvSpPr>
          <p:nvPr/>
        </p:nvSpPr>
        <p:spPr>
          <a:xfrm>
            <a:off x="819150" y="3467100"/>
            <a:ext cx="4476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03  Juego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9EC0E9E-A81C-477B-A78C-3A3152B49B08}"/>
              </a:ext>
            </a:extLst>
          </p:cNvPr>
          <p:cNvSpPr>
            <a:spLocks noGrp="1"/>
          </p:cNvSpPr>
          <p:nvPr/>
        </p:nvSpPr>
        <p:spPr>
          <a:xfrm>
            <a:off x="819150" y="3933825"/>
            <a:ext cx="4476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04  Adoración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9389893-A019-4ED1-BF6D-0C4A6B3EDF31}"/>
              </a:ext>
            </a:extLst>
          </p:cNvPr>
          <p:cNvSpPr>
            <a:spLocks noGrp="1"/>
          </p:cNvSpPr>
          <p:nvPr/>
        </p:nvSpPr>
        <p:spPr>
          <a:xfrm>
            <a:off x="819150" y="4400550"/>
            <a:ext cx="4476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05  Lección bíblica + videos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F9BD1FB9-C2E5-43D4-B0B6-97BB497E36EC}"/>
              </a:ext>
            </a:extLst>
          </p:cNvPr>
          <p:cNvSpPr>
            <a:spLocks noGrp="1"/>
          </p:cNvSpPr>
          <p:nvPr/>
        </p:nvSpPr>
        <p:spPr>
          <a:xfrm>
            <a:off x="819150" y="4867275"/>
            <a:ext cx="4476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06  Oración y respuesta</a:t>
            </a:r>
          </a:p>
        </p:txBody>
      </p: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A34E36C3-607A-4434-8745-E4990565213B}"/>
              </a:ext>
            </a:extLst>
          </p:cNvPr>
          <p:cNvSpPr>
            <a:spLocks noGrp="1"/>
          </p:cNvSpPr>
          <p:nvPr/>
        </p:nvSpPr>
        <p:spPr>
          <a:xfrm>
            <a:off x="6219825" y="1657350"/>
            <a:ext cx="5457825" cy="4095750"/>
          </a:xfrm>
          <a:prstGeom prst="roundRect">
            <a:avLst>
              <a:gd name="adj" fmla="val 5116"/>
            </a:avLst>
          </a:prstGeom>
          <a:solidFill>
            <a:srgbClr val="F1F2F4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0607300-7060-425E-85B6-7F754D8DA19A}"/>
              </a:ext>
            </a:extLst>
          </p:cNvPr>
          <p:cNvSpPr>
            <a:spLocks noGrp="1"/>
          </p:cNvSpPr>
          <p:nvPr/>
        </p:nvSpPr>
        <p:spPr>
          <a:xfrm>
            <a:off x="6486525" y="1943100"/>
            <a:ext cx="3048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1">
                <a:solidFill>
                  <a:srgbClr val="3E9A78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1" dirty="0">
                <a:solidFill>
                  <a:srgbClr val="3E9A78"/>
                </a:solidFill>
                <a:latin typeface="Arial"/>
                <a:ea typeface="Arial"/>
                <a:cs typeface="Arial"/>
              </a:rPr>
              <a:t>GRUPO PEQUEÑO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E1C80DC-C465-4FCB-A30F-09143684ABC9}"/>
              </a:ext>
            </a:extLst>
          </p:cNvPr>
          <p:cNvSpPr>
            <a:spLocks noGrp="1"/>
          </p:cNvSpPr>
          <p:nvPr/>
        </p:nvSpPr>
        <p:spPr>
          <a:xfrm>
            <a:off x="6534150" y="2476500"/>
            <a:ext cx="4572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425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01  Conexión del grupo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5E9F39EC-6418-418F-B360-EE256EFC9C2F}"/>
              </a:ext>
            </a:extLst>
          </p:cNvPr>
          <p:cNvSpPr>
            <a:spLocks noGrp="1"/>
          </p:cNvSpPr>
          <p:nvPr/>
        </p:nvSpPr>
        <p:spPr>
          <a:xfrm>
            <a:off x="6534150" y="2886075"/>
            <a:ext cx="4572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425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02  Repaso bíblico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0B6E1A8D-A02B-42FE-B55B-C5B95F0BA0BA}"/>
              </a:ext>
            </a:extLst>
          </p:cNvPr>
          <p:cNvSpPr>
            <a:spLocks noGrp="1"/>
          </p:cNvSpPr>
          <p:nvPr/>
        </p:nvSpPr>
        <p:spPr>
          <a:xfrm>
            <a:off x="6534150" y="3295650"/>
            <a:ext cx="4572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425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03  Discusión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28A24A4F-DC22-45F1-A741-EA7A8FD1476B}"/>
              </a:ext>
            </a:extLst>
          </p:cNvPr>
          <p:cNvSpPr>
            <a:spLocks noGrp="1"/>
          </p:cNvSpPr>
          <p:nvPr/>
        </p:nvSpPr>
        <p:spPr>
          <a:xfrm>
            <a:off x="6534150" y="3705225"/>
            <a:ext cx="4572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4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4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04  Aplicación y respuesta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D1F14F9F-7350-4B2E-BD0B-130998AC84D3}"/>
              </a:ext>
            </a:extLst>
          </p:cNvPr>
          <p:cNvSpPr>
            <a:spLocks noGrp="1"/>
          </p:cNvSpPr>
          <p:nvPr/>
        </p:nvSpPr>
        <p:spPr>
          <a:xfrm>
            <a:off x="6534150" y="4114800"/>
            <a:ext cx="4572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425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05  Versículo de fe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627A18BB-BCA1-4013-8EBC-1199067ECC80}"/>
              </a:ext>
            </a:extLst>
          </p:cNvPr>
          <p:cNvSpPr>
            <a:spLocks noGrp="1"/>
          </p:cNvSpPr>
          <p:nvPr/>
        </p:nvSpPr>
        <p:spPr>
          <a:xfrm>
            <a:off x="6534150" y="4524375"/>
            <a:ext cx="4572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425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06  Hoja de actividad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474949A9-1350-4916-BE4C-8C58080D3434}"/>
              </a:ext>
            </a:extLst>
          </p:cNvPr>
          <p:cNvSpPr>
            <a:spLocks noGrp="1"/>
          </p:cNvSpPr>
          <p:nvPr/>
        </p:nvSpPr>
        <p:spPr>
          <a:xfrm>
            <a:off x="6534150" y="4933950"/>
            <a:ext cx="4572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425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07  Repaso y despedida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8584524D-5CBE-4DF2-A9AE-514B0B7DEB33}"/>
              </a:ext>
            </a:extLst>
          </p:cNvPr>
          <p:cNvSpPr>
            <a:spLocks noGrp="1"/>
          </p:cNvSpPr>
          <p:nvPr/>
        </p:nvSpPr>
        <p:spPr>
          <a:xfrm>
            <a:off x="552450" y="6000750"/>
            <a:ext cx="1066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Alterna narrativa, movimiento, conversación y actividad manual para recuperar la atención.</a:t>
            </a:r>
          </a:p>
        </p:txBody>
      </p:sp>
    </p:spTree>
    <p:extLst>
      <p:ext uri="{BB962C8B-B14F-4D97-AF65-F5344CB8AC3E}">
        <p14:creationId xmlns:p14="http://schemas.microsoft.com/office/powerpoint/2010/main" val="900639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ángulo 33">
            <a:extLst>
              <a:ext uri="{FF2B5EF4-FFF2-40B4-BE49-F238E27FC236}">
                <a16:creationId xmlns:a16="http://schemas.microsoft.com/office/drawing/2014/main" id="{FDF9BD66-D028-48F3-A9B5-9DE91293001F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704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ANATOMÍA DE LA SESIÓN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4607B3C8-0F41-461D-A9B9-F490C1D01268}"/>
              </a:ext>
            </a:extLst>
          </p:cNvPr>
          <p:cNvSpPr>
            <a:spLocks noGrp="1"/>
          </p:cNvSpPr>
          <p:nvPr/>
        </p:nvSpPr>
        <p:spPr>
          <a:xfrm>
            <a:off x="457200" y="590550"/>
            <a:ext cx="1081087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5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5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Escucha Preescolares: renovar la atención antes de agotarla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A62DCF3D-C114-4EE6-B859-731367F55E76}"/>
              </a:ext>
            </a:extLst>
          </p:cNvPr>
          <p:cNvSpPr>
            <a:spLocks noGrp="1"/>
          </p:cNvSpPr>
          <p:nvPr/>
        </p:nvSpPr>
        <p:spPr>
          <a:xfrm>
            <a:off x="11087100" y="323850"/>
            <a:ext cx="666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defRPr sz="10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Conector recto 3">
            <a:extLst>
              <a:ext uri="{FF2B5EF4-FFF2-40B4-BE49-F238E27FC236}">
                <a16:creationId xmlns:a16="http://schemas.microsoft.com/office/drawing/2014/main" id="{C448BA38-FC2C-4DA5-A97C-EB62A77AA163}"/>
              </a:ext>
            </a:extLst>
          </p:cNvPr>
          <p:cNvSpPr>
            <a:spLocks noGrp="1"/>
          </p:cNvSpPr>
          <p:nvPr/>
        </p:nvSpPr>
        <p:spPr>
          <a:xfrm>
            <a:off x="457200" y="1390650"/>
            <a:ext cx="112776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915000C8-CDC6-493B-A2FC-04909E9EC20F}"/>
              </a:ext>
            </a:extLst>
          </p:cNvPr>
          <p:cNvSpPr>
            <a:spLocks noGrp="1"/>
          </p:cNvSpPr>
          <p:nvPr/>
        </p:nvSpPr>
        <p:spPr>
          <a:xfrm>
            <a:off x="523875" y="1619250"/>
            <a:ext cx="3524250" cy="952500"/>
          </a:xfrm>
          <a:prstGeom prst="roundRect">
            <a:avLst>
              <a:gd name="adj" fmla="val 20000"/>
            </a:avLst>
          </a:prstGeom>
          <a:solidFill>
            <a:srgbClr val="6DCBF4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CCCA799-B3FC-4F5B-96BB-6E160EC14C2F}"/>
              </a:ext>
            </a:extLst>
          </p:cNvPr>
          <p:cNvSpPr>
            <a:spLocks noGrp="1"/>
          </p:cNvSpPr>
          <p:nvPr/>
        </p:nvSpPr>
        <p:spPr>
          <a:xfrm>
            <a:off x="733425" y="1809750"/>
            <a:ext cx="3048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725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Actividades previas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00696EB-F4D2-4A25-B75E-14B4F19FD0E0}"/>
              </a:ext>
            </a:extLst>
          </p:cNvPr>
          <p:cNvSpPr>
            <a:spLocks noGrp="1"/>
          </p:cNvSpPr>
          <p:nvPr/>
        </p:nvSpPr>
        <p:spPr>
          <a:xfrm>
            <a:off x="733425" y="2181225"/>
            <a:ext cx="3048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juego · refrigerio</a:t>
            </a: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776EDEFD-B658-4A61-A1B3-90A4CAF48479}"/>
              </a:ext>
            </a:extLst>
          </p:cNvPr>
          <p:cNvSpPr>
            <a:spLocks noGrp="1"/>
          </p:cNvSpPr>
          <p:nvPr/>
        </p:nvSpPr>
        <p:spPr>
          <a:xfrm>
            <a:off x="4381500" y="1619250"/>
            <a:ext cx="3524250" cy="952500"/>
          </a:xfrm>
          <a:prstGeom prst="roundRect">
            <a:avLst>
              <a:gd name="adj" fmla="val 20000"/>
            </a:avLst>
          </a:prstGeom>
          <a:solidFill>
            <a:srgbClr val="D7768D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FB8BD2C-969A-4D50-B682-5719D917B9F3}"/>
              </a:ext>
            </a:extLst>
          </p:cNvPr>
          <p:cNvSpPr>
            <a:spLocks noGrp="1"/>
          </p:cNvSpPr>
          <p:nvPr/>
        </p:nvSpPr>
        <p:spPr>
          <a:xfrm>
            <a:off x="4591050" y="1809750"/>
            <a:ext cx="3048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725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Grupo grande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485E1B2-43B8-4C2E-BFF9-373AB3B5C0F2}"/>
              </a:ext>
            </a:extLst>
          </p:cNvPr>
          <p:cNvSpPr>
            <a:spLocks noGrp="1"/>
          </p:cNvSpPr>
          <p:nvPr/>
        </p:nvSpPr>
        <p:spPr>
          <a:xfrm>
            <a:off x="4591050" y="2181225"/>
            <a:ext cx="3048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Biblia · video · adoración</a:t>
            </a:r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59E0B6C5-8CA2-412E-8176-1783B2AF1004}"/>
              </a:ext>
            </a:extLst>
          </p:cNvPr>
          <p:cNvSpPr>
            <a:spLocks noGrp="1"/>
          </p:cNvSpPr>
          <p:nvPr/>
        </p:nvSpPr>
        <p:spPr>
          <a:xfrm>
            <a:off x="8239125" y="1619250"/>
            <a:ext cx="3524250" cy="952500"/>
          </a:xfrm>
          <a:prstGeom prst="roundRect">
            <a:avLst>
              <a:gd name="adj" fmla="val 20000"/>
            </a:avLst>
          </a:prstGeom>
          <a:solidFill>
            <a:srgbClr val="3E9A78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D92028D5-BFC1-4DA3-B6F9-9148A73DB43C}"/>
              </a:ext>
            </a:extLst>
          </p:cNvPr>
          <p:cNvSpPr>
            <a:spLocks noGrp="1"/>
          </p:cNvSpPr>
          <p:nvPr/>
        </p:nvSpPr>
        <p:spPr>
          <a:xfrm>
            <a:off x="8448675" y="1809750"/>
            <a:ext cx="3048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725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Grupo pequeño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89710200-7177-4B2D-ABD1-00E7F10DC409}"/>
              </a:ext>
            </a:extLst>
          </p:cNvPr>
          <p:cNvSpPr>
            <a:spLocks noGrp="1"/>
          </p:cNvSpPr>
          <p:nvPr/>
        </p:nvSpPr>
        <p:spPr>
          <a:xfrm>
            <a:off x="8448675" y="2181225"/>
            <a:ext cx="3048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círculos breves y rotativos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55F57F6F-2255-4CEB-A350-0D745DE3AE0A}"/>
              </a:ext>
            </a:extLst>
          </p:cNvPr>
          <p:cNvSpPr>
            <a:spLocks noGrp="1"/>
          </p:cNvSpPr>
          <p:nvPr/>
        </p:nvSpPr>
        <p:spPr>
          <a:xfrm>
            <a:off x="533400" y="3124200"/>
            <a:ext cx="3810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8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87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Dentro del grupo pequeño</a:t>
            </a:r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6A4A743D-F635-4386-BBA4-FB7862C4A5C2}"/>
              </a:ext>
            </a:extLst>
          </p:cNvPr>
          <p:cNvSpPr>
            <a:spLocks noGrp="1"/>
          </p:cNvSpPr>
          <p:nvPr/>
        </p:nvSpPr>
        <p:spPr>
          <a:xfrm>
            <a:off x="495300" y="3714750"/>
            <a:ext cx="1695450" cy="895350"/>
          </a:xfrm>
          <a:prstGeom prst="roundRect">
            <a:avLst>
              <a:gd name="adj" fmla="val 19149"/>
            </a:avLst>
          </a:prstGeom>
          <a:solidFill>
            <a:srgbClr val="E4F5EF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14F4F434-FECB-4585-BD63-652A28C7A17D}"/>
              </a:ext>
            </a:extLst>
          </p:cNvPr>
          <p:cNvSpPr>
            <a:spLocks noGrp="1"/>
          </p:cNvSpPr>
          <p:nvPr/>
        </p:nvSpPr>
        <p:spPr>
          <a:xfrm>
            <a:off x="637308" y="3986212"/>
            <a:ext cx="285751" cy="35242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3E9A78"/>
                </a:solidFill>
                <a:latin typeface="Arial"/>
                <a:ea typeface="Arial"/>
                <a:cs typeface="Arial"/>
              </a:defRPr>
            </a:pPr>
            <a:r>
              <a:rPr lang="es-ES_tradnl" sz="1600" b="1" dirty="0">
                <a:solidFill>
                  <a:srgbClr val="3E9A7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8E3F2623-B9A4-47A0-ACDE-21B4BB48CCB1}"/>
              </a:ext>
            </a:extLst>
          </p:cNvPr>
          <p:cNvSpPr>
            <a:spLocks noGrp="1"/>
          </p:cNvSpPr>
          <p:nvPr/>
        </p:nvSpPr>
        <p:spPr>
          <a:xfrm>
            <a:off x="923059" y="3943350"/>
            <a:ext cx="1181677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13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Conexión del grupo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0837F714-1F6A-4EE2-9AA8-A2D790A3C1DE}"/>
              </a:ext>
            </a:extLst>
          </p:cNvPr>
          <p:cNvSpPr>
            <a:spLocks noGrp="1"/>
          </p:cNvSpPr>
          <p:nvPr/>
        </p:nvSpPr>
        <p:spPr>
          <a:xfrm>
            <a:off x="2690813" y="4172568"/>
            <a:ext cx="1428750" cy="42386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13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endParaRPr lang="es-ES_tradnl" sz="1350" b="1" dirty="0">
              <a:solidFill>
                <a:srgbClr val="11111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AE338F44-1B3A-42F2-8A3E-F9F2F007770A}"/>
              </a:ext>
            </a:extLst>
          </p:cNvPr>
          <p:cNvSpPr>
            <a:spLocks noGrp="1"/>
          </p:cNvSpPr>
          <p:nvPr/>
        </p:nvSpPr>
        <p:spPr>
          <a:xfrm>
            <a:off x="552450" y="5372100"/>
            <a:ext cx="10477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La historia bíblica se divide con adoración y movimiento en medio: escuchar → moverse → volver a escuchar.</a:t>
            </a:r>
          </a:p>
        </p:txBody>
      </p:sp>
      <p:sp>
        <p:nvSpPr>
          <p:cNvPr id="36" name="Rectángulo redondeado 14">
            <a:extLst>
              <a:ext uri="{FF2B5EF4-FFF2-40B4-BE49-F238E27FC236}">
                <a16:creationId xmlns:a16="http://schemas.microsoft.com/office/drawing/2014/main" id="{2EFECF04-3C3E-4FF4-78CA-04BF33CABBEF}"/>
              </a:ext>
            </a:extLst>
          </p:cNvPr>
          <p:cNvSpPr>
            <a:spLocks noGrp="1"/>
          </p:cNvSpPr>
          <p:nvPr/>
        </p:nvSpPr>
        <p:spPr>
          <a:xfrm>
            <a:off x="2452688" y="3743943"/>
            <a:ext cx="1695450" cy="866157"/>
          </a:xfrm>
          <a:prstGeom prst="roundRect">
            <a:avLst>
              <a:gd name="adj" fmla="val 19149"/>
            </a:avLst>
          </a:prstGeom>
          <a:solidFill>
            <a:srgbClr val="F7E4E9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95B6643B-F163-CD63-2888-5F36BA56F893}"/>
              </a:ext>
            </a:extLst>
          </p:cNvPr>
          <p:cNvSpPr>
            <a:spLocks noGrp="1"/>
          </p:cNvSpPr>
          <p:nvPr/>
        </p:nvSpPr>
        <p:spPr>
          <a:xfrm>
            <a:off x="2594696" y="4015405"/>
            <a:ext cx="285751" cy="34093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3E9A78"/>
                </a:solidFill>
                <a:latin typeface="Arial"/>
                <a:ea typeface="Arial"/>
                <a:cs typeface="Arial"/>
              </a:defRPr>
            </a:pPr>
            <a:r>
              <a:rPr lang="es-ES_tradnl" sz="1600" b="1" dirty="0">
                <a:solidFill>
                  <a:srgbClr val="D7768D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6C7A412F-CC87-FB9F-0051-38676C2873BA}"/>
              </a:ext>
            </a:extLst>
          </p:cNvPr>
          <p:cNvSpPr>
            <a:spLocks noGrp="1"/>
          </p:cNvSpPr>
          <p:nvPr/>
        </p:nvSpPr>
        <p:spPr>
          <a:xfrm>
            <a:off x="2880447" y="3972543"/>
            <a:ext cx="1181677" cy="42386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13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Hoja de actividad</a:t>
            </a:r>
          </a:p>
        </p:txBody>
      </p:sp>
      <p:sp>
        <p:nvSpPr>
          <p:cNvPr id="42" name="Rectángulo redondeado 14">
            <a:extLst>
              <a:ext uri="{FF2B5EF4-FFF2-40B4-BE49-F238E27FC236}">
                <a16:creationId xmlns:a16="http://schemas.microsoft.com/office/drawing/2014/main" id="{7AA74817-59B7-7DBC-36C8-7A6423ED073E}"/>
              </a:ext>
            </a:extLst>
          </p:cNvPr>
          <p:cNvSpPr>
            <a:spLocks noGrp="1"/>
          </p:cNvSpPr>
          <p:nvPr/>
        </p:nvSpPr>
        <p:spPr>
          <a:xfrm>
            <a:off x="4389834" y="3701082"/>
            <a:ext cx="1695450" cy="895350"/>
          </a:xfrm>
          <a:prstGeom prst="roundRect">
            <a:avLst>
              <a:gd name="adj" fmla="val 19149"/>
            </a:avLst>
          </a:prstGeom>
          <a:solidFill>
            <a:srgbClr val="E4F5EF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CF4C65DE-E417-311B-A72C-A3948D6871C0}"/>
              </a:ext>
            </a:extLst>
          </p:cNvPr>
          <p:cNvSpPr>
            <a:spLocks noGrp="1"/>
          </p:cNvSpPr>
          <p:nvPr/>
        </p:nvSpPr>
        <p:spPr>
          <a:xfrm>
            <a:off x="4531842" y="3972544"/>
            <a:ext cx="285751" cy="35242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3E9A78"/>
                </a:solidFill>
                <a:latin typeface="Arial"/>
                <a:ea typeface="Arial"/>
                <a:cs typeface="Arial"/>
              </a:defRPr>
            </a:pPr>
            <a:r>
              <a:rPr lang="es-ES_tradnl" sz="1600" b="1" dirty="0">
                <a:solidFill>
                  <a:srgbClr val="3E9A7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B4FCFF97-61CF-205B-3736-47A53920E09B}"/>
              </a:ext>
            </a:extLst>
          </p:cNvPr>
          <p:cNvSpPr>
            <a:spLocks noGrp="1"/>
          </p:cNvSpPr>
          <p:nvPr/>
        </p:nvSpPr>
        <p:spPr>
          <a:xfrm>
            <a:off x="4817593" y="3929682"/>
            <a:ext cx="1181677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13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Juego</a:t>
            </a:r>
          </a:p>
        </p:txBody>
      </p:sp>
      <p:sp>
        <p:nvSpPr>
          <p:cNvPr id="48" name="Rectángulo redondeado 14">
            <a:extLst>
              <a:ext uri="{FF2B5EF4-FFF2-40B4-BE49-F238E27FC236}">
                <a16:creationId xmlns:a16="http://schemas.microsoft.com/office/drawing/2014/main" id="{61B749D5-09BA-D618-82F4-A09643D7AB57}"/>
              </a:ext>
            </a:extLst>
          </p:cNvPr>
          <p:cNvSpPr>
            <a:spLocks noGrp="1"/>
          </p:cNvSpPr>
          <p:nvPr/>
        </p:nvSpPr>
        <p:spPr>
          <a:xfrm>
            <a:off x="6304359" y="3701082"/>
            <a:ext cx="1695450" cy="895350"/>
          </a:xfrm>
          <a:prstGeom prst="roundRect">
            <a:avLst>
              <a:gd name="adj" fmla="val 19149"/>
            </a:avLst>
          </a:prstGeom>
          <a:solidFill>
            <a:srgbClr val="F7E4E9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50" name="Rectángulo 49">
            <a:extLst>
              <a:ext uri="{FF2B5EF4-FFF2-40B4-BE49-F238E27FC236}">
                <a16:creationId xmlns:a16="http://schemas.microsoft.com/office/drawing/2014/main" id="{4DC8E2D4-873F-BB6E-1C2A-80113ACB4DC4}"/>
              </a:ext>
            </a:extLst>
          </p:cNvPr>
          <p:cNvSpPr>
            <a:spLocks noGrp="1"/>
          </p:cNvSpPr>
          <p:nvPr/>
        </p:nvSpPr>
        <p:spPr>
          <a:xfrm>
            <a:off x="6446367" y="3972544"/>
            <a:ext cx="285751" cy="35242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3E9A78"/>
                </a:solidFill>
                <a:latin typeface="Arial"/>
                <a:ea typeface="Arial"/>
                <a:cs typeface="Arial"/>
              </a:defRPr>
            </a:pPr>
            <a:r>
              <a:rPr lang="es-ES_tradnl" sz="1600" b="1" dirty="0">
                <a:solidFill>
                  <a:srgbClr val="D7768D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52" name="Rectángulo 51">
            <a:extLst>
              <a:ext uri="{FF2B5EF4-FFF2-40B4-BE49-F238E27FC236}">
                <a16:creationId xmlns:a16="http://schemas.microsoft.com/office/drawing/2014/main" id="{284962C9-5DB5-5A85-2388-391E149CA41B}"/>
              </a:ext>
            </a:extLst>
          </p:cNvPr>
          <p:cNvSpPr>
            <a:spLocks noGrp="1"/>
          </p:cNvSpPr>
          <p:nvPr/>
        </p:nvSpPr>
        <p:spPr>
          <a:xfrm>
            <a:off x="6732118" y="3929682"/>
            <a:ext cx="1181677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13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Tiempo creativo</a:t>
            </a:r>
          </a:p>
        </p:txBody>
      </p:sp>
      <p:sp>
        <p:nvSpPr>
          <p:cNvPr id="55" name="Rectángulo redondeado 14">
            <a:extLst>
              <a:ext uri="{FF2B5EF4-FFF2-40B4-BE49-F238E27FC236}">
                <a16:creationId xmlns:a16="http://schemas.microsoft.com/office/drawing/2014/main" id="{316F0A13-5DD6-C84E-F547-EA71D3B4608C}"/>
              </a:ext>
            </a:extLst>
          </p:cNvPr>
          <p:cNvSpPr>
            <a:spLocks noGrp="1"/>
          </p:cNvSpPr>
          <p:nvPr/>
        </p:nvSpPr>
        <p:spPr>
          <a:xfrm>
            <a:off x="8249840" y="3701082"/>
            <a:ext cx="1695450" cy="895350"/>
          </a:xfrm>
          <a:prstGeom prst="roundRect">
            <a:avLst>
              <a:gd name="adj" fmla="val 19149"/>
            </a:avLst>
          </a:prstGeom>
          <a:solidFill>
            <a:srgbClr val="E4F5EF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CC9B03CF-E66F-57FE-B206-11B8EEC087DE}"/>
              </a:ext>
            </a:extLst>
          </p:cNvPr>
          <p:cNvSpPr>
            <a:spLocks noGrp="1"/>
          </p:cNvSpPr>
          <p:nvPr/>
        </p:nvSpPr>
        <p:spPr>
          <a:xfrm>
            <a:off x="8391848" y="3972544"/>
            <a:ext cx="285751" cy="35242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3E9A78"/>
                </a:solidFill>
                <a:latin typeface="Arial"/>
                <a:ea typeface="Arial"/>
                <a:cs typeface="Arial"/>
              </a:defRPr>
            </a:pPr>
            <a:r>
              <a:rPr lang="es-ES_tradnl" sz="1600" b="1" dirty="0">
                <a:solidFill>
                  <a:srgbClr val="3E9A7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99FED062-0540-D2A2-57D2-41695FF6B15B}"/>
              </a:ext>
            </a:extLst>
          </p:cNvPr>
          <p:cNvSpPr>
            <a:spLocks noGrp="1"/>
          </p:cNvSpPr>
          <p:nvPr/>
        </p:nvSpPr>
        <p:spPr>
          <a:xfrm>
            <a:off x="8677599" y="3929682"/>
            <a:ext cx="1267691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13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Repaso de la Verdad de fe</a:t>
            </a:r>
          </a:p>
        </p:txBody>
      </p:sp>
      <p:sp>
        <p:nvSpPr>
          <p:cNvPr id="61" name="Rectángulo redondeado 14">
            <a:extLst>
              <a:ext uri="{FF2B5EF4-FFF2-40B4-BE49-F238E27FC236}">
                <a16:creationId xmlns:a16="http://schemas.microsoft.com/office/drawing/2014/main" id="{05273D30-9A36-E992-9AC7-AD6FBBDCF2B0}"/>
              </a:ext>
            </a:extLst>
          </p:cNvPr>
          <p:cNvSpPr>
            <a:spLocks noGrp="1"/>
          </p:cNvSpPr>
          <p:nvPr/>
        </p:nvSpPr>
        <p:spPr>
          <a:xfrm>
            <a:off x="10186987" y="3720132"/>
            <a:ext cx="1695450" cy="895350"/>
          </a:xfrm>
          <a:prstGeom prst="roundRect">
            <a:avLst>
              <a:gd name="adj" fmla="val 19149"/>
            </a:avLst>
          </a:prstGeom>
          <a:solidFill>
            <a:srgbClr val="F7E4E9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93EC5CF2-D225-81B8-422B-25ADC69A4D0B}"/>
              </a:ext>
            </a:extLst>
          </p:cNvPr>
          <p:cNvSpPr>
            <a:spLocks noGrp="1"/>
          </p:cNvSpPr>
          <p:nvPr/>
        </p:nvSpPr>
        <p:spPr>
          <a:xfrm>
            <a:off x="10328995" y="3991594"/>
            <a:ext cx="285751" cy="35242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3E9A78"/>
                </a:solidFill>
                <a:latin typeface="Arial"/>
                <a:ea typeface="Arial"/>
                <a:cs typeface="Arial"/>
              </a:defRPr>
            </a:pPr>
            <a:r>
              <a:rPr lang="es-ES_tradnl" sz="1600" b="1" dirty="0">
                <a:solidFill>
                  <a:srgbClr val="D7768D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5E7F99D7-48D7-A3E0-E162-130F3D388AF0}"/>
              </a:ext>
            </a:extLst>
          </p:cNvPr>
          <p:cNvSpPr>
            <a:spLocks noGrp="1"/>
          </p:cNvSpPr>
          <p:nvPr/>
        </p:nvSpPr>
        <p:spPr>
          <a:xfrm>
            <a:off x="10614746" y="3948732"/>
            <a:ext cx="1181677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Despedida</a:t>
            </a:r>
          </a:p>
        </p:txBody>
      </p:sp>
    </p:spTree>
    <p:extLst>
      <p:ext uri="{BB962C8B-B14F-4D97-AF65-F5344CB8AC3E}">
        <p14:creationId xmlns:p14="http://schemas.microsoft.com/office/powerpoint/2010/main" val="234187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CE5DE492-C1DF-4F0C-BCE5-D28056F504B5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704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EJEMPLO VERIFICADO EN LA APLICACIÓN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EAE79A3-A5B3-4072-89B2-4F51970C5C1D}"/>
              </a:ext>
            </a:extLst>
          </p:cNvPr>
          <p:cNvSpPr>
            <a:spLocks noGrp="1"/>
          </p:cNvSpPr>
          <p:nvPr/>
        </p:nvSpPr>
        <p:spPr>
          <a:xfrm>
            <a:off x="457200" y="590550"/>
            <a:ext cx="1081087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8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Aprende Preescolares cambia la anatomía de la sesión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4E45C33C-A624-4406-BFDE-FA3B02F3FEE9}"/>
              </a:ext>
            </a:extLst>
          </p:cNvPr>
          <p:cNvSpPr>
            <a:spLocks noGrp="1"/>
          </p:cNvSpPr>
          <p:nvPr/>
        </p:nvSpPr>
        <p:spPr>
          <a:xfrm>
            <a:off x="11087100" y="323850"/>
            <a:ext cx="666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defRPr sz="10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Conector recto 3">
            <a:extLst>
              <a:ext uri="{FF2B5EF4-FFF2-40B4-BE49-F238E27FC236}">
                <a16:creationId xmlns:a16="http://schemas.microsoft.com/office/drawing/2014/main" id="{D36B872F-5B69-4921-AB23-AB9CD8798D39}"/>
              </a:ext>
            </a:extLst>
          </p:cNvPr>
          <p:cNvSpPr>
            <a:spLocks noGrp="1"/>
          </p:cNvSpPr>
          <p:nvPr/>
        </p:nvSpPr>
        <p:spPr>
          <a:xfrm>
            <a:off x="457200" y="1390650"/>
            <a:ext cx="112776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rcRect l="13788" r="13788"/>
          <a:stretch>
            <a:fillRect/>
          </a:stretch>
        </p:blipFill>
        <p:spPr>
          <a:xfrm>
            <a:off x="533400" y="1600200"/>
            <a:ext cx="5467350" cy="4000500"/>
          </a:xfrm>
          <a:prstGeom prst="roundRect">
            <a:avLst>
              <a:gd name="adj" fmla="val 3810"/>
            </a:avLst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C952CD8-6B84-4923-A8D9-04F6B03AEB92}"/>
              </a:ext>
            </a:extLst>
          </p:cNvPr>
          <p:cNvSpPr>
            <a:spLocks noGrp="1"/>
          </p:cNvSpPr>
          <p:nvPr/>
        </p:nvSpPr>
        <p:spPr>
          <a:xfrm>
            <a:off x="6477000" y="165735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GRUPO GRANDE · 30 MIN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501BFC2F-C07D-44EC-890E-2C2F156441BA}"/>
              </a:ext>
            </a:extLst>
          </p:cNvPr>
          <p:cNvSpPr>
            <a:spLocks noGrp="1"/>
          </p:cNvSpPr>
          <p:nvPr/>
        </p:nvSpPr>
        <p:spPr>
          <a:xfrm>
            <a:off x="6477000" y="2000250"/>
            <a:ext cx="4762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Introducción → Lección bíblica → Adoración → Lección bíblica (continuación)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175C968-3942-4404-B4D3-04118E39B702}"/>
              </a:ext>
            </a:extLst>
          </p:cNvPr>
          <p:cNvSpPr>
            <a:spLocks noGrp="1"/>
          </p:cNvSpPr>
          <p:nvPr/>
        </p:nvSpPr>
        <p:spPr>
          <a:xfrm>
            <a:off x="6477000" y="312420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1">
                <a:solidFill>
                  <a:srgbClr val="D7768D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1" dirty="0">
                <a:solidFill>
                  <a:srgbClr val="D7768D"/>
                </a:solidFill>
                <a:latin typeface="Arial"/>
                <a:ea typeface="Arial"/>
                <a:cs typeface="Arial"/>
              </a:rPr>
              <a:t>GRUPO PEQUEÑO · 30 MIN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DBEC62E-A52D-44E1-A545-04675F39CCEB}"/>
              </a:ext>
            </a:extLst>
          </p:cNvPr>
          <p:cNvSpPr>
            <a:spLocks noGrp="1"/>
          </p:cNvSpPr>
          <p:nvPr/>
        </p:nvSpPr>
        <p:spPr>
          <a:xfrm>
            <a:off x="6477000" y="3486150"/>
            <a:ext cx="47625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Conexión del grupo → Hoja de actividad → Juego → Aprendizaje activo → Despedida + repaso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D3EC55AC-DE9F-4032-AA05-7D5E95DBA4EE}"/>
              </a:ext>
            </a:extLst>
          </p:cNvPr>
          <p:cNvSpPr>
            <a:spLocks noGrp="1"/>
          </p:cNvSpPr>
          <p:nvPr/>
        </p:nvSpPr>
        <p:spPr>
          <a:xfrm>
            <a:off x="6477000" y="5048250"/>
            <a:ext cx="4762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42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42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La aplicación también separa una Presentación para el líder antes de los dos ambientes.</a:t>
            </a:r>
          </a:p>
        </p:txBody>
      </p:sp>
    </p:spTree>
    <p:extLst>
      <p:ext uri="{BB962C8B-B14F-4D97-AF65-F5344CB8AC3E}">
        <p14:creationId xmlns:p14="http://schemas.microsoft.com/office/powerpoint/2010/main" val="970899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5F352BB7-73A4-4EE6-B34E-6958032B817F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704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COMPARACIÓN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EB98C57-F15A-4595-A019-F58DB55EBF13}"/>
              </a:ext>
            </a:extLst>
          </p:cNvPr>
          <p:cNvSpPr>
            <a:spLocks noGrp="1"/>
          </p:cNvSpPr>
          <p:nvPr/>
        </p:nvSpPr>
        <p:spPr>
          <a:xfrm>
            <a:off x="457200" y="590550"/>
            <a:ext cx="1081087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8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En Escucha, una verdad común adopta cuatro ritmos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9F2461F1-217F-493C-95E0-C80069A51A47}"/>
              </a:ext>
            </a:extLst>
          </p:cNvPr>
          <p:cNvSpPr>
            <a:spLocks noGrp="1"/>
          </p:cNvSpPr>
          <p:nvPr/>
        </p:nvSpPr>
        <p:spPr>
          <a:xfrm>
            <a:off x="11087100" y="323850"/>
            <a:ext cx="666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defRPr sz="10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Conector recto 3">
            <a:extLst>
              <a:ext uri="{FF2B5EF4-FFF2-40B4-BE49-F238E27FC236}">
                <a16:creationId xmlns:a16="http://schemas.microsoft.com/office/drawing/2014/main" id="{83193031-E6F0-4432-B751-4459EE50AB17}"/>
              </a:ext>
            </a:extLst>
          </p:cNvPr>
          <p:cNvSpPr>
            <a:spLocks noGrp="1"/>
          </p:cNvSpPr>
          <p:nvPr/>
        </p:nvSpPr>
        <p:spPr>
          <a:xfrm>
            <a:off x="457200" y="1390650"/>
            <a:ext cx="112776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DB28D4A5-A102-4380-8508-21B8895250D5}"/>
              </a:ext>
            </a:extLst>
          </p:cNvPr>
          <p:cNvSpPr>
            <a:spLocks noGrp="1"/>
          </p:cNvSpPr>
          <p:nvPr/>
        </p:nvSpPr>
        <p:spPr>
          <a:xfrm>
            <a:off x="533400" y="1638300"/>
            <a:ext cx="2190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1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1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Rango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AAEC3D5-83A9-49DF-902F-125D0B23B660}"/>
              </a:ext>
            </a:extLst>
          </p:cNvPr>
          <p:cNvSpPr>
            <a:spLocks noGrp="1"/>
          </p:cNvSpPr>
          <p:nvPr/>
        </p:nvSpPr>
        <p:spPr>
          <a:xfrm>
            <a:off x="3143250" y="1638300"/>
            <a:ext cx="2190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1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1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Cómo capta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880EEFD-4A8B-4649-BD2D-FB67C9DCE1DF}"/>
              </a:ext>
            </a:extLst>
          </p:cNvPr>
          <p:cNvSpPr>
            <a:spLocks noGrp="1"/>
          </p:cNvSpPr>
          <p:nvPr/>
        </p:nvSpPr>
        <p:spPr>
          <a:xfrm>
            <a:off x="5953125" y="1638300"/>
            <a:ext cx="2571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1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1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Cómo enseña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B546516-EC21-4B64-8956-99D6A8C5A9AF}"/>
              </a:ext>
            </a:extLst>
          </p:cNvPr>
          <p:cNvSpPr>
            <a:spLocks noGrp="1"/>
          </p:cNvSpPr>
          <p:nvPr/>
        </p:nvSpPr>
        <p:spPr>
          <a:xfrm>
            <a:off x="9191625" y="1638300"/>
            <a:ext cx="238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1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1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Cómo cierra</a:t>
            </a:r>
          </a:p>
        </p:txBody>
      </p:sp>
      <p:sp>
        <p:nvSpPr>
          <p:cNvPr id="9" name="Conector recto 8">
            <a:extLst>
              <a:ext uri="{FF2B5EF4-FFF2-40B4-BE49-F238E27FC236}">
                <a16:creationId xmlns:a16="http://schemas.microsoft.com/office/drawing/2014/main" id="{13B564C1-ACDF-44F0-AA81-A61C9AEEB537}"/>
              </a:ext>
            </a:extLst>
          </p:cNvPr>
          <p:cNvSpPr>
            <a:spLocks noGrp="1"/>
          </p:cNvSpPr>
          <p:nvPr/>
        </p:nvSpPr>
        <p:spPr>
          <a:xfrm>
            <a:off x="514350" y="2819400"/>
            <a:ext cx="111252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C9F4CDC0-F5EC-4B4C-9F68-BEE9BA2CB419}"/>
              </a:ext>
            </a:extLst>
          </p:cNvPr>
          <p:cNvSpPr>
            <a:spLocks noGrp="1"/>
          </p:cNvSpPr>
          <p:nvPr/>
        </p:nvSpPr>
        <p:spPr>
          <a:xfrm>
            <a:off x="533400" y="2209800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Adultos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B31B30E2-9828-4A29-93F2-94218196F73F}"/>
              </a:ext>
            </a:extLst>
          </p:cNvPr>
          <p:cNvSpPr>
            <a:spLocks noGrp="1"/>
          </p:cNvSpPr>
          <p:nvPr/>
        </p:nvSpPr>
        <p:spPr>
          <a:xfrm>
            <a:off x="3143250" y="2209800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Conversación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D560108E-140F-4DE0-86FF-5854920135AD}"/>
              </a:ext>
            </a:extLst>
          </p:cNvPr>
          <p:cNvSpPr>
            <a:spLocks noGrp="1"/>
          </p:cNvSpPr>
          <p:nvPr/>
        </p:nvSpPr>
        <p:spPr>
          <a:xfrm>
            <a:off x="5953125" y="2209800"/>
            <a:ext cx="2762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Preguntas + interpretación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E0E08B5-B87D-4CF1-B023-EC0EB3EFFA3A}"/>
              </a:ext>
            </a:extLst>
          </p:cNvPr>
          <p:cNvSpPr>
            <a:spLocks noGrp="1"/>
          </p:cNvSpPr>
          <p:nvPr/>
        </p:nvSpPr>
        <p:spPr>
          <a:xfrm>
            <a:off x="9191625" y="2209800"/>
            <a:ext cx="2381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Escuchar y responder</a:t>
            </a:r>
          </a:p>
        </p:txBody>
      </p:sp>
      <p:sp>
        <p:nvSpPr>
          <p:cNvPr id="14" name="Conector recto 13">
            <a:extLst>
              <a:ext uri="{FF2B5EF4-FFF2-40B4-BE49-F238E27FC236}">
                <a16:creationId xmlns:a16="http://schemas.microsoft.com/office/drawing/2014/main" id="{6EF83127-A718-4E7E-A4C7-9A6F647E0949}"/>
              </a:ext>
            </a:extLst>
          </p:cNvPr>
          <p:cNvSpPr>
            <a:spLocks noGrp="1"/>
          </p:cNvSpPr>
          <p:nvPr/>
        </p:nvSpPr>
        <p:spPr>
          <a:xfrm>
            <a:off x="514350" y="3771900"/>
            <a:ext cx="111252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FE2B499F-AF2E-433F-B454-F5C14A6A0F7B}"/>
              </a:ext>
            </a:extLst>
          </p:cNvPr>
          <p:cNvSpPr>
            <a:spLocks noGrp="1"/>
          </p:cNvSpPr>
          <p:nvPr/>
        </p:nvSpPr>
        <p:spPr>
          <a:xfrm>
            <a:off x="533400" y="3162300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3E9A78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3E9A78"/>
                </a:solidFill>
                <a:latin typeface="Arial"/>
                <a:ea typeface="Arial"/>
                <a:cs typeface="Arial"/>
              </a:rPr>
              <a:t>Jóvenes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914EA163-64B8-4321-9EC7-6400838F77D9}"/>
              </a:ext>
            </a:extLst>
          </p:cNvPr>
          <p:cNvSpPr>
            <a:spLocks noGrp="1"/>
          </p:cNvSpPr>
          <p:nvPr/>
        </p:nvSpPr>
        <p:spPr>
          <a:xfrm>
            <a:off x="3143250" y="3162300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Curiosidad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E44768EA-C4B6-4DC2-ACD8-223D71F55C7E}"/>
              </a:ext>
            </a:extLst>
          </p:cNvPr>
          <p:cNvSpPr>
            <a:spLocks noGrp="1"/>
          </p:cNvSpPr>
          <p:nvPr/>
        </p:nvSpPr>
        <p:spPr>
          <a:xfrm>
            <a:off x="5953125" y="3162300"/>
            <a:ext cx="2762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Descubrimiento + discusión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FFB04FC-B28A-4085-8683-F0AC05D03F1E}"/>
              </a:ext>
            </a:extLst>
          </p:cNvPr>
          <p:cNvSpPr>
            <a:spLocks noGrp="1"/>
          </p:cNvSpPr>
          <p:nvPr/>
        </p:nvSpPr>
        <p:spPr>
          <a:xfrm>
            <a:off x="9191625" y="3162300"/>
            <a:ext cx="2381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Activar la fe</a:t>
            </a:r>
          </a:p>
        </p:txBody>
      </p:sp>
      <p:sp>
        <p:nvSpPr>
          <p:cNvPr id="19" name="Conector recto 18">
            <a:extLst>
              <a:ext uri="{FF2B5EF4-FFF2-40B4-BE49-F238E27FC236}">
                <a16:creationId xmlns:a16="http://schemas.microsoft.com/office/drawing/2014/main" id="{6DF35DD9-FE64-4B6D-A63F-35EF613FEDA9}"/>
              </a:ext>
            </a:extLst>
          </p:cNvPr>
          <p:cNvSpPr>
            <a:spLocks noGrp="1"/>
          </p:cNvSpPr>
          <p:nvPr/>
        </p:nvSpPr>
        <p:spPr>
          <a:xfrm>
            <a:off x="514350" y="4724400"/>
            <a:ext cx="111252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7139E10-3BCF-408B-9E79-5EBCC4EE8C7F}"/>
              </a:ext>
            </a:extLst>
          </p:cNvPr>
          <p:cNvSpPr>
            <a:spLocks noGrp="1"/>
          </p:cNvSpPr>
          <p:nvPr/>
        </p:nvSpPr>
        <p:spPr>
          <a:xfrm>
            <a:off x="533400" y="4114800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D99A2B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D99A2B"/>
                </a:solidFill>
                <a:latin typeface="Arial"/>
                <a:ea typeface="Arial"/>
                <a:cs typeface="Arial"/>
              </a:rPr>
              <a:t>Niños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83340965-83DE-49EC-A86B-F26D47F70CDC}"/>
              </a:ext>
            </a:extLst>
          </p:cNvPr>
          <p:cNvSpPr>
            <a:spLocks noGrp="1"/>
          </p:cNvSpPr>
          <p:nvPr/>
        </p:nvSpPr>
        <p:spPr>
          <a:xfrm>
            <a:off x="3143250" y="4114800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Participación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98C1DEB2-6577-4AF3-9107-0856B0A7762C}"/>
              </a:ext>
            </a:extLst>
          </p:cNvPr>
          <p:cNvSpPr>
            <a:spLocks noGrp="1"/>
          </p:cNvSpPr>
          <p:nvPr/>
        </p:nvSpPr>
        <p:spPr>
          <a:xfrm>
            <a:off x="5953125" y="4114800"/>
            <a:ext cx="2762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Relato + juego + actividad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90B28732-190F-4508-B60A-562055782022}"/>
              </a:ext>
            </a:extLst>
          </p:cNvPr>
          <p:cNvSpPr>
            <a:spLocks noGrp="1"/>
          </p:cNvSpPr>
          <p:nvPr/>
        </p:nvSpPr>
        <p:spPr>
          <a:xfrm>
            <a:off x="9191625" y="4114800"/>
            <a:ext cx="2381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Practicar y repetir</a:t>
            </a:r>
          </a:p>
        </p:txBody>
      </p:sp>
      <p:sp>
        <p:nvSpPr>
          <p:cNvPr id="24" name="Conector recto 23">
            <a:extLst>
              <a:ext uri="{FF2B5EF4-FFF2-40B4-BE49-F238E27FC236}">
                <a16:creationId xmlns:a16="http://schemas.microsoft.com/office/drawing/2014/main" id="{FEF64CC9-C87E-4183-ABD0-EC690F3F322D}"/>
              </a:ext>
            </a:extLst>
          </p:cNvPr>
          <p:cNvSpPr>
            <a:spLocks noGrp="1"/>
          </p:cNvSpPr>
          <p:nvPr/>
        </p:nvSpPr>
        <p:spPr>
          <a:xfrm>
            <a:off x="514350" y="5676900"/>
            <a:ext cx="111252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ECCA921C-33E5-4F94-8837-A1625B28D49A}"/>
              </a:ext>
            </a:extLst>
          </p:cNvPr>
          <p:cNvSpPr>
            <a:spLocks noGrp="1"/>
          </p:cNvSpPr>
          <p:nvPr/>
        </p:nvSpPr>
        <p:spPr>
          <a:xfrm>
            <a:off x="533400" y="5067300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D7768D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D7768D"/>
                </a:solidFill>
                <a:latin typeface="Arial"/>
                <a:ea typeface="Arial"/>
                <a:cs typeface="Arial"/>
              </a:rPr>
              <a:t>Preescolares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78DA618-9207-430C-BD27-400754AE5D01}"/>
              </a:ext>
            </a:extLst>
          </p:cNvPr>
          <p:cNvSpPr>
            <a:spLocks noGrp="1"/>
          </p:cNvSpPr>
          <p:nvPr/>
        </p:nvSpPr>
        <p:spPr>
          <a:xfrm>
            <a:off x="3143250" y="5067300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Alternancia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A59482CD-2684-4CB6-A6C7-9A4066401D64}"/>
              </a:ext>
            </a:extLst>
          </p:cNvPr>
          <p:cNvSpPr>
            <a:spLocks noGrp="1"/>
          </p:cNvSpPr>
          <p:nvPr/>
        </p:nvSpPr>
        <p:spPr>
          <a:xfrm>
            <a:off x="5953125" y="5067300"/>
            <a:ext cx="2762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Movimiento + manipulación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1226816C-9EC9-4577-9EC2-A5996162F813}"/>
              </a:ext>
            </a:extLst>
          </p:cNvPr>
          <p:cNvSpPr>
            <a:spLocks noGrp="1"/>
          </p:cNvSpPr>
          <p:nvPr/>
        </p:nvSpPr>
        <p:spPr>
          <a:xfrm>
            <a:off x="9191625" y="5067300"/>
            <a:ext cx="2381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Recordar la Verdad de fe</a:t>
            </a:r>
          </a:p>
        </p:txBody>
      </p:sp>
    </p:spTree>
    <p:extLst>
      <p:ext uri="{BB962C8B-B14F-4D97-AF65-F5344CB8AC3E}">
        <p14:creationId xmlns:p14="http://schemas.microsoft.com/office/powerpoint/2010/main" val="8342924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>
            <a:extLst>
              <a:ext uri="{FF2B5EF4-FFF2-40B4-BE49-F238E27FC236}">
                <a16:creationId xmlns:a16="http://schemas.microsoft.com/office/drawing/2014/main" id="{6795781E-1F46-4C80-B291-DD2CA71B8DC7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704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RECORRIDO EN LA APLICACIÓN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AC35BA9-852A-46F8-941C-BAF5683DC5EA}"/>
              </a:ext>
            </a:extLst>
          </p:cNvPr>
          <p:cNvSpPr>
            <a:spLocks noGrp="1"/>
          </p:cNvSpPr>
          <p:nvPr/>
        </p:nvSpPr>
        <p:spPr>
          <a:xfrm>
            <a:off x="457200" y="590550"/>
            <a:ext cx="1081087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8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El recorrido conduce hasta el interior de la sesión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93635C17-CD85-43D7-9322-D8220F30545F}"/>
              </a:ext>
            </a:extLst>
          </p:cNvPr>
          <p:cNvSpPr>
            <a:spLocks noGrp="1"/>
          </p:cNvSpPr>
          <p:nvPr/>
        </p:nvSpPr>
        <p:spPr>
          <a:xfrm>
            <a:off x="11087100" y="323850"/>
            <a:ext cx="666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defRPr sz="10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Conector recto 3">
            <a:extLst>
              <a:ext uri="{FF2B5EF4-FFF2-40B4-BE49-F238E27FC236}">
                <a16:creationId xmlns:a16="http://schemas.microsoft.com/office/drawing/2014/main" id="{043B2ED9-6359-42DA-A132-3E8B16695E5C}"/>
              </a:ext>
            </a:extLst>
          </p:cNvPr>
          <p:cNvSpPr>
            <a:spLocks noGrp="1"/>
          </p:cNvSpPr>
          <p:nvPr/>
        </p:nvSpPr>
        <p:spPr>
          <a:xfrm>
            <a:off x="457200" y="1390650"/>
            <a:ext cx="112776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5CA8F4B4-1EB2-41C9-A386-B3546503D036}"/>
              </a:ext>
            </a:extLst>
          </p:cNvPr>
          <p:cNvSpPr>
            <a:spLocks noGrp="1"/>
          </p:cNvSpPr>
          <p:nvPr/>
        </p:nvSpPr>
        <p:spPr>
          <a:xfrm>
            <a:off x="476250" y="1695450"/>
            <a:ext cx="3524250" cy="2724150"/>
          </a:xfrm>
          <a:prstGeom prst="roundRect">
            <a:avLst>
              <a:gd name="adj" fmla="val 6294"/>
            </a:avLst>
          </a:prstGeom>
          <a:solidFill>
            <a:srgbClr val="111827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3"/>
          <a:srcRect l="12630" r="12630"/>
          <a:stretch>
            <a:fillRect/>
          </a:stretch>
        </p:blipFill>
        <p:spPr>
          <a:xfrm>
            <a:off x="571500" y="1790700"/>
            <a:ext cx="3333750" cy="2533650"/>
          </a:xfrm>
          <a:prstGeom prst="roundRect">
            <a:avLst>
              <a:gd name="adj" fmla="val 6015"/>
            </a:avLst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FCEAA974-9BD8-4E69-AAE9-52046FA5EC69}"/>
              </a:ext>
            </a:extLst>
          </p:cNvPr>
          <p:cNvSpPr>
            <a:spLocks noGrp="1"/>
          </p:cNvSpPr>
          <p:nvPr/>
        </p:nvSpPr>
        <p:spPr>
          <a:xfrm>
            <a:off x="476250" y="4686300"/>
            <a:ext cx="5143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125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97AB063-4D6D-4732-B30A-E3FAAFFA6CE6}"/>
              </a:ext>
            </a:extLst>
          </p:cNvPr>
          <p:cNvSpPr>
            <a:spLocks noGrp="1"/>
          </p:cNvSpPr>
          <p:nvPr/>
        </p:nvSpPr>
        <p:spPr>
          <a:xfrm>
            <a:off x="1028700" y="4610100"/>
            <a:ext cx="2667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8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87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Biblioteca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C352FFDB-CB2E-4473-B4C9-135DC45FED6B}"/>
              </a:ext>
            </a:extLst>
          </p:cNvPr>
          <p:cNvSpPr>
            <a:spLocks noGrp="1"/>
          </p:cNvSpPr>
          <p:nvPr/>
        </p:nvSpPr>
        <p:spPr>
          <a:xfrm>
            <a:off x="1028700" y="5010150"/>
            <a:ext cx="27813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elige currículo y audiencia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2BE1C8B-B611-43C4-94C8-0845494CABA2}"/>
              </a:ext>
            </a:extLst>
          </p:cNvPr>
          <p:cNvSpPr>
            <a:spLocks noGrp="1"/>
          </p:cNvSpPr>
          <p:nvPr/>
        </p:nvSpPr>
        <p:spPr>
          <a:xfrm>
            <a:off x="4000500" y="2781300"/>
            <a:ext cx="3333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24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240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5A3B87F7-2311-4660-869A-15A771D4122B}"/>
              </a:ext>
            </a:extLst>
          </p:cNvPr>
          <p:cNvSpPr>
            <a:spLocks noGrp="1"/>
          </p:cNvSpPr>
          <p:nvPr/>
        </p:nvSpPr>
        <p:spPr>
          <a:xfrm>
            <a:off x="4333875" y="1695450"/>
            <a:ext cx="3524250" cy="2724150"/>
          </a:xfrm>
          <a:prstGeom prst="roundRect">
            <a:avLst>
              <a:gd name="adj" fmla="val 6294"/>
            </a:avLst>
          </a:prstGeom>
          <a:solidFill>
            <a:srgbClr val="111827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pic>
        <p:nvPicPr>
          <p:cNvPr id="34" name="Imagen 33"/>
          <p:cNvPicPr>
            <a:picLocks noChangeAspect="1"/>
          </p:cNvPicPr>
          <p:nvPr/>
        </p:nvPicPr>
        <p:blipFill>
          <a:blip r:embed="rId4"/>
          <a:srcRect l="15136" r="15136"/>
          <a:stretch>
            <a:fillRect/>
          </a:stretch>
        </p:blipFill>
        <p:spPr>
          <a:xfrm>
            <a:off x="4429125" y="1790700"/>
            <a:ext cx="3333750" cy="2533650"/>
          </a:xfrm>
          <a:prstGeom prst="roundRect">
            <a:avLst>
              <a:gd name="adj" fmla="val 6015"/>
            </a:avLst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77A85855-08C9-497A-B4C7-04C4DDE1CF95}"/>
              </a:ext>
            </a:extLst>
          </p:cNvPr>
          <p:cNvSpPr>
            <a:spLocks noGrp="1"/>
          </p:cNvSpPr>
          <p:nvPr/>
        </p:nvSpPr>
        <p:spPr>
          <a:xfrm>
            <a:off x="4333875" y="4686300"/>
            <a:ext cx="5143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125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468D7B2-2767-4349-97E0-1AD09B3B153E}"/>
              </a:ext>
            </a:extLst>
          </p:cNvPr>
          <p:cNvSpPr>
            <a:spLocks noGrp="1"/>
          </p:cNvSpPr>
          <p:nvPr/>
        </p:nvSpPr>
        <p:spPr>
          <a:xfrm>
            <a:off x="4886325" y="4610100"/>
            <a:ext cx="2667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8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87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Plan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53FC1832-E564-4CB8-AED8-76CCD276AE30}"/>
              </a:ext>
            </a:extLst>
          </p:cNvPr>
          <p:cNvSpPr>
            <a:spLocks noGrp="1"/>
          </p:cNvSpPr>
          <p:nvPr/>
        </p:nvSpPr>
        <p:spPr>
          <a:xfrm>
            <a:off x="4886325" y="5010150"/>
            <a:ext cx="27813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localiza volumen y sesión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933A8786-4AE7-4540-A14F-DD8FC09E978B}"/>
              </a:ext>
            </a:extLst>
          </p:cNvPr>
          <p:cNvSpPr>
            <a:spLocks noGrp="1"/>
          </p:cNvSpPr>
          <p:nvPr/>
        </p:nvSpPr>
        <p:spPr>
          <a:xfrm>
            <a:off x="7858125" y="2781300"/>
            <a:ext cx="3333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24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240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8EDDE282-3259-4EFD-AF8B-F331FCB4B52D}"/>
              </a:ext>
            </a:extLst>
          </p:cNvPr>
          <p:cNvSpPr>
            <a:spLocks noGrp="1"/>
          </p:cNvSpPr>
          <p:nvPr/>
        </p:nvSpPr>
        <p:spPr>
          <a:xfrm>
            <a:off x="8191500" y="1695450"/>
            <a:ext cx="3524250" cy="2724150"/>
          </a:xfrm>
          <a:prstGeom prst="roundRect">
            <a:avLst>
              <a:gd name="adj" fmla="val 6294"/>
            </a:avLst>
          </a:prstGeom>
          <a:solidFill>
            <a:srgbClr val="111827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pic>
        <p:nvPicPr>
          <p:cNvPr id="40" name="Imagen 39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8286750" y="2465614"/>
            <a:ext cx="3333750" cy="1183821"/>
          </a:xfrm>
          <a:prstGeom prst="roundRect">
            <a:avLst>
              <a:gd name="adj" fmla="val 6015"/>
            </a:avLst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C573E6B5-1B88-426F-A339-041934B2A89B}"/>
              </a:ext>
            </a:extLst>
          </p:cNvPr>
          <p:cNvSpPr>
            <a:spLocks noGrp="1"/>
          </p:cNvSpPr>
          <p:nvPr/>
        </p:nvSpPr>
        <p:spPr>
          <a:xfrm>
            <a:off x="8191500" y="4686300"/>
            <a:ext cx="5143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125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ACA1EDC-1B5E-4206-A647-4869268296D0}"/>
              </a:ext>
            </a:extLst>
          </p:cNvPr>
          <p:cNvSpPr>
            <a:spLocks noGrp="1"/>
          </p:cNvSpPr>
          <p:nvPr/>
        </p:nvSpPr>
        <p:spPr>
          <a:xfrm>
            <a:off x="8743950" y="4610100"/>
            <a:ext cx="2667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8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87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Interior de la sesión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84772EFE-81EF-4EA1-99E4-07FACE160787}"/>
              </a:ext>
            </a:extLst>
          </p:cNvPr>
          <p:cNvSpPr>
            <a:spLocks noGrp="1"/>
          </p:cNvSpPr>
          <p:nvPr/>
        </p:nvSpPr>
        <p:spPr>
          <a:xfrm>
            <a:off x="8743950" y="5010150"/>
            <a:ext cx="27813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sigue los momentos, la Biblia y el guion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671EF276-334C-4D36-9D37-5407100EDBA0}"/>
              </a:ext>
            </a:extLst>
          </p:cNvPr>
          <p:cNvSpPr>
            <a:spLocks noGrp="1"/>
          </p:cNvSpPr>
          <p:nvPr/>
        </p:nvSpPr>
        <p:spPr>
          <a:xfrm>
            <a:off x="552450" y="5905500"/>
            <a:ext cx="10572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7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Dentro de la sesión, Continuar y Atrás convierten la guía en una secuencia de enseñanza paso a paso.</a:t>
            </a:r>
          </a:p>
        </p:txBody>
      </p:sp>
    </p:spTree>
    <p:extLst>
      <p:ext uri="{BB962C8B-B14F-4D97-AF65-F5344CB8AC3E}">
        <p14:creationId xmlns:p14="http://schemas.microsoft.com/office/powerpoint/2010/main" val="2639503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3E6F9C90-0928-402B-A523-C7783AF7169D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704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DOS MARCOS COMPLEMENTARIOS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A7D7EC6-1EC7-4898-94C8-1C4A73ABC346}"/>
              </a:ext>
            </a:extLst>
          </p:cNvPr>
          <p:cNvSpPr>
            <a:spLocks noGrp="1"/>
          </p:cNvSpPr>
          <p:nvPr/>
        </p:nvSpPr>
        <p:spPr>
          <a:xfrm>
            <a:off x="457200" y="590550"/>
            <a:ext cx="1081087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5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5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La aplicación organiza la clase; las dimensiones orientan la meta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E0D0521-6041-437C-977E-A4FCF936F08C}"/>
              </a:ext>
            </a:extLst>
          </p:cNvPr>
          <p:cNvSpPr>
            <a:spLocks noGrp="1"/>
          </p:cNvSpPr>
          <p:nvPr/>
        </p:nvSpPr>
        <p:spPr>
          <a:xfrm>
            <a:off x="11087100" y="323850"/>
            <a:ext cx="666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defRPr sz="10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Conector recto 3">
            <a:extLst>
              <a:ext uri="{FF2B5EF4-FFF2-40B4-BE49-F238E27FC236}">
                <a16:creationId xmlns:a16="http://schemas.microsoft.com/office/drawing/2014/main" id="{9DCC2CBA-8B12-4F8F-B747-855839EF08E7}"/>
              </a:ext>
            </a:extLst>
          </p:cNvPr>
          <p:cNvSpPr>
            <a:spLocks noGrp="1"/>
          </p:cNvSpPr>
          <p:nvPr/>
        </p:nvSpPr>
        <p:spPr>
          <a:xfrm>
            <a:off x="457200" y="1390650"/>
            <a:ext cx="112776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B9086AAC-CD28-4A48-AC31-F06411FC6EF1}"/>
              </a:ext>
            </a:extLst>
          </p:cNvPr>
          <p:cNvSpPr>
            <a:spLocks noGrp="1"/>
          </p:cNvSpPr>
          <p:nvPr/>
        </p:nvSpPr>
        <p:spPr>
          <a:xfrm>
            <a:off x="552450" y="175260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125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ESTRUCTURA DEL CONTENIDO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706D50D-3C84-45E2-9CEC-8DA16BB757DC}"/>
              </a:ext>
            </a:extLst>
          </p:cNvPr>
          <p:cNvSpPr>
            <a:spLocks noGrp="1"/>
          </p:cNvSpPr>
          <p:nvPr/>
        </p:nvSpPr>
        <p:spPr>
          <a:xfrm>
            <a:off x="552450" y="2152650"/>
            <a:ext cx="4953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1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1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Ciclo → programa → volumen → sesión → momentos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13FDA88-593F-4629-A58C-CAB8DE5832E8}"/>
              </a:ext>
            </a:extLst>
          </p:cNvPr>
          <p:cNvSpPr>
            <a:spLocks noGrp="1"/>
          </p:cNvSpPr>
          <p:nvPr/>
        </p:nvSpPr>
        <p:spPr>
          <a:xfrm>
            <a:off x="552450" y="3067050"/>
            <a:ext cx="4619625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Responde cómo se organiza, se encuentra y se conduce cada experiencia de enseñanza.</a:t>
            </a:r>
          </a:p>
        </p:txBody>
      </p:sp>
      <p:sp>
        <p:nvSpPr>
          <p:cNvPr id="8" name="Conector recto 7">
            <a:extLst>
              <a:ext uri="{FF2B5EF4-FFF2-40B4-BE49-F238E27FC236}">
                <a16:creationId xmlns:a16="http://schemas.microsoft.com/office/drawing/2014/main" id="{925440CA-6360-45D6-ACBA-6FA27B9F910D}"/>
              </a:ext>
            </a:extLst>
          </p:cNvPr>
          <p:cNvSpPr>
            <a:spLocks noGrp="1"/>
          </p:cNvSpPr>
          <p:nvPr/>
        </p:nvSpPr>
        <p:spPr>
          <a:xfrm>
            <a:off x="552450" y="4095750"/>
            <a:ext cx="4667250" cy="0"/>
          </a:xfrm>
          <a:prstGeom prst="line">
            <a:avLst/>
          </a:prstGeom>
          <a:noFill/>
          <a:ln w="476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19FBB03-303D-4526-8348-DBD1AF4970C4}"/>
              </a:ext>
            </a:extLst>
          </p:cNvPr>
          <p:cNvSpPr>
            <a:spLocks noGrp="1"/>
          </p:cNvSpPr>
          <p:nvPr/>
        </p:nvSpPr>
        <p:spPr>
          <a:xfrm>
            <a:off x="552450" y="434340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Uso del maestro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20B2AD48-E90F-472E-8C1C-96313BEB6C50}"/>
              </a:ext>
            </a:extLst>
          </p:cNvPr>
          <p:cNvSpPr>
            <a:spLocks noGrp="1"/>
          </p:cNvSpPr>
          <p:nvPr/>
        </p:nvSpPr>
        <p:spPr>
          <a:xfrm>
            <a:off x="552450" y="4743450"/>
            <a:ext cx="4572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Preparar recursos, seguir el guion y facilitar la participación del grupo.</a:t>
            </a:r>
          </a:p>
        </p:txBody>
      </p:sp>
      <p:sp>
        <p:nvSpPr>
          <p:cNvPr id="11" name="Conector recto 10">
            <a:extLst>
              <a:ext uri="{FF2B5EF4-FFF2-40B4-BE49-F238E27FC236}">
                <a16:creationId xmlns:a16="http://schemas.microsoft.com/office/drawing/2014/main" id="{1C4D867E-499D-466E-8AD6-5ABE68C79C6D}"/>
              </a:ext>
            </a:extLst>
          </p:cNvPr>
          <p:cNvSpPr>
            <a:spLocks noGrp="1"/>
          </p:cNvSpPr>
          <p:nvPr/>
        </p:nvSpPr>
        <p:spPr>
          <a:xfrm>
            <a:off x="5848350" y="1714500"/>
            <a:ext cx="0" cy="400050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37F2478E-4D55-4E16-8E08-B03A5107D903}"/>
              </a:ext>
            </a:extLst>
          </p:cNvPr>
          <p:cNvSpPr>
            <a:spLocks noGrp="1"/>
          </p:cNvSpPr>
          <p:nvPr/>
        </p:nvSpPr>
        <p:spPr>
          <a:xfrm>
            <a:off x="6324600" y="175260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125" b="1">
                <a:solidFill>
                  <a:srgbClr val="3E9A78"/>
                </a:solidFill>
                <a:latin typeface="Arial"/>
                <a:ea typeface="Arial"/>
                <a:cs typeface="Arial"/>
              </a:defRPr>
            </a:pPr>
            <a:r>
              <a:rPr lang="es-ES_tradnl" sz="1125" b="1" dirty="0">
                <a:solidFill>
                  <a:srgbClr val="3E9A78"/>
                </a:solidFill>
                <a:latin typeface="Arial"/>
                <a:ea typeface="Arial"/>
                <a:cs typeface="Arial"/>
              </a:rPr>
              <a:t>RESULTADOS DEL DISCIPULADO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F20766F-356D-49C3-BE0B-CCBDC9290CA2}"/>
              </a:ext>
            </a:extLst>
          </p:cNvPr>
          <p:cNvSpPr>
            <a:spLocks noGrp="1"/>
          </p:cNvSpPr>
          <p:nvPr/>
        </p:nvSpPr>
        <p:spPr>
          <a:xfrm>
            <a:off x="6324600" y="2152650"/>
            <a:ext cx="4953000" cy="1009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0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0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Biblia · Espíritu Santo · Misión · Oración · Adoración · Servicio · Generosidad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89DDAB89-EE00-4411-89EA-BCD142F2D2CD}"/>
              </a:ext>
            </a:extLst>
          </p:cNvPr>
          <p:cNvSpPr>
            <a:spLocks noGrp="1"/>
          </p:cNvSpPr>
          <p:nvPr/>
        </p:nvSpPr>
        <p:spPr>
          <a:xfrm>
            <a:off x="6324600" y="3333750"/>
            <a:ext cx="48577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Responde qué hábitos, convicciones y prácticas deben madurar en un discípulo lleno del Espíritu.</a:t>
            </a:r>
          </a:p>
        </p:txBody>
      </p:sp>
      <p:sp>
        <p:nvSpPr>
          <p:cNvPr id="15" name="Conector recto 14">
            <a:extLst>
              <a:ext uri="{FF2B5EF4-FFF2-40B4-BE49-F238E27FC236}">
                <a16:creationId xmlns:a16="http://schemas.microsoft.com/office/drawing/2014/main" id="{E973960B-0231-49BE-A5F3-6BF8EACCF9BD}"/>
              </a:ext>
            </a:extLst>
          </p:cNvPr>
          <p:cNvSpPr>
            <a:spLocks noGrp="1"/>
          </p:cNvSpPr>
          <p:nvPr/>
        </p:nvSpPr>
        <p:spPr>
          <a:xfrm>
            <a:off x="6324600" y="4362450"/>
            <a:ext cx="4667250" cy="0"/>
          </a:xfrm>
          <a:prstGeom prst="line">
            <a:avLst/>
          </a:prstGeom>
          <a:noFill/>
          <a:ln w="47625">
            <a:solidFill>
              <a:srgbClr val="3E9A78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6836E2BF-2381-4AC4-9477-2C7D53F7B482}"/>
              </a:ext>
            </a:extLst>
          </p:cNvPr>
          <p:cNvSpPr>
            <a:spLocks noGrp="1"/>
          </p:cNvSpPr>
          <p:nvPr/>
        </p:nvSpPr>
        <p:spPr>
          <a:xfrm>
            <a:off x="6324600" y="461010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1">
                <a:solidFill>
                  <a:srgbClr val="3E9A78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1" dirty="0">
                <a:solidFill>
                  <a:srgbClr val="3E9A78"/>
                </a:solidFill>
                <a:latin typeface="Arial"/>
                <a:ea typeface="Arial"/>
                <a:cs typeface="Arial"/>
              </a:rPr>
              <a:t>Uso del líder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CCA0D081-0B29-4A41-A053-59260F21CB97}"/>
              </a:ext>
            </a:extLst>
          </p:cNvPr>
          <p:cNvSpPr>
            <a:spLocks noGrp="1"/>
          </p:cNvSpPr>
          <p:nvPr/>
        </p:nvSpPr>
        <p:spPr>
          <a:xfrm>
            <a:off x="6324600" y="5010150"/>
            <a:ext cx="4762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Observar el crecimiento, conversar con el equipo y acompañar la aplicación en la iglesia y el hogar.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3D1F5982-8814-4B44-AC2E-CB93221AB82C}"/>
              </a:ext>
            </a:extLst>
          </p:cNvPr>
          <p:cNvSpPr>
            <a:spLocks noGrp="1"/>
          </p:cNvSpPr>
          <p:nvPr/>
        </p:nvSpPr>
        <p:spPr>
          <a:xfrm>
            <a:off x="552450" y="6115050"/>
            <a:ext cx="10572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El material enviado por Elly Marroquin presenta ambos recursos dentro de una misma conversación de formación.</a:t>
            </a:r>
          </a:p>
        </p:txBody>
      </p:sp>
    </p:spTree>
    <p:extLst>
      <p:ext uri="{BB962C8B-B14F-4D97-AF65-F5344CB8AC3E}">
        <p14:creationId xmlns:p14="http://schemas.microsoft.com/office/powerpoint/2010/main" val="3611904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FC85B175-3998-4E03-BED5-9625CCE28384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704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RESULTADOS DEL DISCIPULADO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02BDD000-8FD0-4A7F-B5F1-625CDA68BA08}"/>
              </a:ext>
            </a:extLst>
          </p:cNvPr>
          <p:cNvSpPr>
            <a:spLocks noGrp="1"/>
          </p:cNvSpPr>
          <p:nvPr/>
        </p:nvSpPr>
        <p:spPr>
          <a:xfrm>
            <a:off x="457200" y="590550"/>
            <a:ext cx="1081087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5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5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Siete prácticas describen al discípulo lleno del Espíritu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B6B1D2E1-1B1B-40B3-A2D9-FDD764EFA381}"/>
              </a:ext>
            </a:extLst>
          </p:cNvPr>
          <p:cNvSpPr>
            <a:spLocks noGrp="1"/>
          </p:cNvSpPr>
          <p:nvPr/>
        </p:nvSpPr>
        <p:spPr>
          <a:xfrm>
            <a:off x="11087100" y="323850"/>
            <a:ext cx="666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defRPr sz="10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Conector recto 3">
            <a:extLst>
              <a:ext uri="{FF2B5EF4-FFF2-40B4-BE49-F238E27FC236}">
                <a16:creationId xmlns:a16="http://schemas.microsoft.com/office/drawing/2014/main" id="{D8DF04A1-752A-4D21-BC23-4E551865744C}"/>
              </a:ext>
            </a:extLst>
          </p:cNvPr>
          <p:cNvSpPr>
            <a:spLocks noGrp="1"/>
          </p:cNvSpPr>
          <p:nvPr/>
        </p:nvSpPr>
        <p:spPr>
          <a:xfrm>
            <a:off x="457200" y="1390650"/>
            <a:ext cx="112776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AB07477E-9719-463F-850A-F243AE735448}"/>
              </a:ext>
            </a:extLst>
          </p:cNvPr>
          <p:cNvSpPr>
            <a:spLocks noGrp="1"/>
          </p:cNvSpPr>
          <p:nvPr/>
        </p:nvSpPr>
        <p:spPr>
          <a:xfrm>
            <a:off x="552450" y="173355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BDB69D3-2216-4AE5-89C0-AD23B5FB4C60}"/>
              </a:ext>
            </a:extLst>
          </p:cNvPr>
          <p:cNvSpPr>
            <a:spLocks noGrp="1"/>
          </p:cNvSpPr>
          <p:nvPr/>
        </p:nvSpPr>
        <p:spPr>
          <a:xfrm>
            <a:off x="1066800" y="1695450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u="sng" dirty="0">
                <a:solidFill>
                  <a:srgbClr val="3D8DFF"/>
                </a:solidFill>
                <a:latin typeface="Arial"/>
                <a:ea typeface="Arial"/>
                <a:cs typeface="Arial"/>
                <a:hlinkClick r:id="rId3"/>
              </a:rPr>
              <a:t>Biblia</a:t>
            </a:r>
            <a:endParaRPr lang="es-ES_tradnl" sz="1650" b="1" u="sng" dirty="0">
              <a:solidFill>
                <a:srgbClr val="3D8DFF"/>
              </a:solidFill>
              <a:latin typeface="Arial"/>
              <a:ea typeface="Arial"/>
              <a:cs typeface="Arial"/>
              <a:hlinkClick r:id="rId4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895F46A-7AC9-43EF-B6F3-7501E99D7E4C}"/>
              </a:ext>
            </a:extLst>
          </p:cNvPr>
          <p:cNvSpPr>
            <a:spLocks noGrp="1"/>
          </p:cNvSpPr>
          <p:nvPr/>
        </p:nvSpPr>
        <p:spPr>
          <a:xfrm>
            <a:off x="1066800" y="2057400"/>
            <a:ext cx="4572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Ama la gran historia de Dios e interpreta y aplica su Palabra.</a:t>
            </a:r>
          </a:p>
        </p:txBody>
      </p:sp>
      <p:sp>
        <p:nvSpPr>
          <p:cNvPr id="8" name="Conector recto 7">
            <a:extLst>
              <a:ext uri="{FF2B5EF4-FFF2-40B4-BE49-F238E27FC236}">
                <a16:creationId xmlns:a16="http://schemas.microsoft.com/office/drawing/2014/main" id="{35109500-0BDD-41AF-B160-8FA7FB281F4B}"/>
              </a:ext>
            </a:extLst>
          </p:cNvPr>
          <p:cNvSpPr>
            <a:spLocks noGrp="1"/>
          </p:cNvSpPr>
          <p:nvPr/>
        </p:nvSpPr>
        <p:spPr>
          <a:xfrm>
            <a:off x="1066800" y="2609850"/>
            <a:ext cx="45720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BACC951-2357-448B-8ABF-58C65663F9DC}"/>
              </a:ext>
            </a:extLst>
          </p:cNvPr>
          <p:cNvSpPr>
            <a:spLocks noGrp="1"/>
          </p:cNvSpPr>
          <p:nvPr/>
        </p:nvSpPr>
        <p:spPr>
          <a:xfrm>
            <a:off x="552450" y="280035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6DCBF4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6DCBF4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24EE9C30-1D57-4CE3-928B-2D050EFC80B2}"/>
              </a:ext>
            </a:extLst>
          </p:cNvPr>
          <p:cNvSpPr>
            <a:spLocks noGrp="1"/>
          </p:cNvSpPr>
          <p:nvPr/>
        </p:nvSpPr>
        <p:spPr>
          <a:xfrm>
            <a:off x="1066800" y="2762250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6DCBF4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u="sng" dirty="0">
                <a:solidFill>
                  <a:srgbClr val="6DCBF4"/>
                </a:solidFill>
                <a:latin typeface="Arial"/>
                <a:ea typeface="Arial"/>
                <a:cs typeface="Arial"/>
                <a:hlinkClick r:id="rId5"/>
              </a:rPr>
              <a:t>Espíritu Santo</a:t>
            </a:r>
            <a:endParaRPr lang="es-ES_tradnl" sz="1650" b="1" u="sng" dirty="0">
              <a:solidFill>
                <a:srgbClr val="6DCBF4"/>
              </a:solidFill>
              <a:latin typeface="Arial"/>
              <a:ea typeface="Arial"/>
              <a:cs typeface="Arial"/>
              <a:hlinkClick r:id="rId6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E8F955F-A3F4-4209-BE53-3DB9C2E180A4}"/>
              </a:ext>
            </a:extLst>
          </p:cNvPr>
          <p:cNvSpPr>
            <a:spLocks noGrp="1"/>
          </p:cNvSpPr>
          <p:nvPr/>
        </p:nvSpPr>
        <p:spPr>
          <a:xfrm>
            <a:off x="1066800" y="3124200"/>
            <a:ext cx="4572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Vive el nuevo nacimiento, su presencia, liderazgo y poder transformador.</a:t>
            </a:r>
          </a:p>
        </p:txBody>
      </p:sp>
      <p:sp>
        <p:nvSpPr>
          <p:cNvPr id="12" name="Conector recto 11">
            <a:extLst>
              <a:ext uri="{FF2B5EF4-FFF2-40B4-BE49-F238E27FC236}">
                <a16:creationId xmlns:a16="http://schemas.microsoft.com/office/drawing/2014/main" id="{68BE5210-ED6B-4255-B1A4-34DCFC98C512}"/>
              </a:ext>
            </a:extLst>
          </p:cNvPr>
          <p:cNvSpPr>
            <a:spLocks noGrp="1"/>
          </p:cNvSpPr>
          <p:nvPr/>
        </p:nvSpPr>
        <p:spPr>
          <a:xfrm>
            <a:off x="1066800" y="3676650"/>
            <a:ext cx="45720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4F16319A-EC53-4D18-85B2-79832C3A4F3D}"/>
              </a:ext>
            </a:extLst>
          </p:cNvPr>
          <p:cNvSpPr>
            <a:spLocks noGrp="1"/>
          </p:cNvSpPr>
          <p:nvPr/>
        </p:nvSpPr>
        <p:spPr>
          <a:xfrm>
            <a:off x="552450" y="386715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E9A78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E9A7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AFFC963-23EC-4B0F-B8B8-2BBAD1CCA6DA}"/>
              </a:ext>
            </a:extLst>
          </p:cNvPr>
          <p:cNvSpPr>
            <a:spLocks noGrp="1"/>
          </p:cNvSpPr>
          <p:nvPr/>
        </p:nvSpPr>
        <p:spPr>
          <a:xfrm>
            <a:off x="1066800" y="3829050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3E9A78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u="sng" dirty="0">
                <a:solidFill>
                  <a:srgbClr val="3E9A78"/>
                </a:solidFill>
                <a:latin typeface="Arial"/>
                <a:ea typeface="Arial"/>
                <a:cs typeface="Arial"/>
                <a:hlinkClick r:id="rId7"/>
              </a:rPr>
              <a:t>Misión</a:t>
            </a:r>
            <a:endParaRPr lang="es-ES_tradnl" sz="1650" b="1" u="sng" dirty="0">
              <a:solidFill>
                <a:srgbClr val="3E9A78"/>
              </a:solidFill>
              <a:latin typeface="Arial"/>
              <a:ea typeface="Arial"/>
              <a:cs typeface="Arial"/>
              <a:hlinkClick r:id="rId8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475D97FB-6219-4386-9B4E-599554FA822E}"/>
              </a:ext>
            </a:extLst>
          </p:cNvPr>
          <p:cNvSpPr>
            <a:spLocks noGrp="1"/>
          </p:cNvSpPr>
          <p:nvPr/>
        </p:nvSpPr>
        <p:spPr>
          <a:xfrm>
            <a:off x="1066800" y="4191000"/>
            <a:ext cx="4572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Comparte el evangelio y participa con Dios haciendo discípulos.</a:t>
            </a:r>
          </a:p>
        </p:txBody>
      </p:sp>
      <p:sp>
        <p:nvSpPr>
          <p:cNvPr id="16" name="Conector recto 15">
            <a:extLst>
              <a:ext uri="{FF2B5EF4-FFF2-40B4-BE49-F238E27FC236}">
                <a16:creationId xmlns:a16="http://schemas.microsoft.com/office/drawing/2014/main" id="{F4716095-F383-48DD-A54A-D3BCDC52B401}"/>
              </a:ext>
            </a:extLst>
          </p:cNvPr>
          <p:cNvSpPr>
            <a:spLocks noGrp="1"/>
          </p:cNvSpPr>
          <p:nvPr/>
        </p:nvSpPr>
        <p:spPr>
          <a:xfrm>
            <a:off x="1066800" y="4743450"/>
            <a:ext cx="45720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AF6FA0BD-C4D3-401A-90BD-65061F1811D2}"/>
              </a:ext>
            </a:extLst>
          </p:cNvPr>
          <p:cNvSpPr>
            <a:spLocks noGrp="1"/>
          </p:cNvSpPr>
          <p:nvPr/>
        </p:nvSpPr>
        <p:spPr>
          <a:xfrm>
            <a:off x="552450" y="493395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D7768D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D7768D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5CC301DB-0C54-4AAA-AE80-6FAA8546136E}"/>
              </a:ext>
            </a:extLst>
          </p:cNvPr>
          <p:cNvSpPr>
            <a:spLocks noGrp="1"/>
          </p:cNvSpPr>
          <p:nvPr/>
        </p:nvSpPr>
        <p:spPr>
          <a:xfrm>
            <a:off x="1066800" y="4895850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D7768D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u="sng" dirty="0">
                <a:solidFill>
                  <a:srgbClr val="D7768D"/>
                </a:solidFill>
                <a:latin typeface="Arial"/>
                <a:ea typeface="Arial"/>
                <a:cs typeface="Arial"/>
                <a:hlinkClick r:id="rId9"/>
              </a:rPr>
              <a:t>Oración</a:t>
            </a:r>
            <a:endParaRPr lang="es-ES_tradnl" sz="1650" b="1" u="sng" dirty="0">
              <a:solidFill>
                <a:srgbClr val="D7768D"/>
              </a:solidFill>
              <a:latin typeface="Arial"/>
              <a:ea typeface="Arial"/>
              <a:cs typeface="Arial"/>
              <a:hlinkClick r:id="rId10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8D217734-27F5-470E-B272-717155F50C9B}"/>
              </a:ext>
            </a:extLst>
          </p:cNvPr>
          <p:cNvSpPr>
            <a:spLocks noGrp="1"/>
          </p:cNvSpPr>
          <p:nvPr/>
        </p:nvSpPr>
        <p:spPr>
          <a:xfrm>
            <a:off x="1066800" y="5257800"/>
            <a:ext cx="4572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Habla y escucha a Dios; crece en intimidad e intercesión.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EBEE73A-1886-4E09-B52C-D07CAD208B25}"/>
              </a:ext>
            </a:extLst>
          </p:cNvPr>
          <p:cNvSpPr>
            <a:spLocks noGrp="1"/>
          </p:cNvSpPr>
          <p:nvPr/>
        </p:nvSpPr>
        <p:spPr>
          <a:xfrm>
            <a:off x="6229350" y="173355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D99A2B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D99A2B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51D6AB6D-3B9E-4036-963D-5CF4FEEAC56E}"/>
              </a:ext>
            </a:extLst>
          </p:cNvPr>
          <p:cNvSpPr>
            <a:spLocks noGrp="1"/>
          </p:cNvSpPr>
          <p:nvPr/>
        </p:nvSpPr>
        <p:spPr>
          <a:xfrm>
            <a:off x="6743700" y="1695450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D99A2B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u="sng" dirty="0">
                <a:solidFill>
                  <a:srgbClr val="D99A2B"/>
                </a:solidFill>
                <a:latin typeface="Arial"/>
                <a:ea typeface="Arial"/>
                <a:cs typeface="Arial"/>
                <a:hlinkClick r:id="rId11"/>
              </a:rPr>
              <a:t>Adoración</a:t>
            </a:r>
            <a:endParaRPr lang="es-ES_tradnl" sz="1650" b="1" u="sng" dirty="0">
              <a:solidFill>
                <a:srgbClr val="D99A2B"/>
              </a:solidFill>
              <a:latin typeface="Arial"/>
              <a:ea typeface="Arial"/>
              <a:cs typeface="Arial"/>
              <a:hlinkClick r:id="rId12"/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70A413F8-6DA7-40BE-84FF-3476D4C6F30A}"/>
              </a:ext>
            </a:extLst>
          </p:cNvPr>
          <p:cNvSpPr>
            <a:spLocks noGrp="1"/>
          </p:cNvSpPr>
          <p:nvPr/>
        </p:nvSpPr>
        <p:spPr>
          <a:xfrm>
            <a:off x="6743700" y="2057400"/>
            <a:ext cx="4572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Se deleita en Dios y ofrece toda su vida como adoración.</a:t>
            </a:r>
          </a:p>
        </p:txBody>
      </p:sp>
      <p:sp>
        <p:nvSpPr>
          <p:cNvPr id="23" name="Conector recto 22">
            <a:extLst>
              <a:ext uri="{FF2B5EF4-FFF2-40B4-BE49-F238E27FC236}">
                <a16:creationId xmlns:a16="http://schemas.microsoft.com/office/drawing/2014/main" id="{A95362E7-0E5B-48E7-A1FA-9FB19F2EA1E8}"/>
              </a:ext>
            </a:extLst>
          </p:cNvPr>
          <p:cNvSpPr>
            <a:spLocks noGrp="1"/>
          </p:cNvSpPr>
          <p:nvPr/>
        </p:nvSpPr>
        <p:spPr>
          <a:xfrm>
            <a:off x="6743700" y="2609850"/>
            <a:ext cx="45720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ABA55552-5B14-4521-A2F6-00C77DF5D5FF}"/>
              </a:ext>
            </a:extLst>
          </p:cNvPr>
          <p:cNvSpPr>
            <a:spLocks noGrp="1"/>
          </p:cNvSpPr>
          <p:nvPr/>
        </p:nvSpPr>
        <p:spPr>
          <a:xfrm>
            <a:off x="6229350" y="280035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775DA6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775DA6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F2DBD9EA-8EC5-4D52-B3A8-92F902E71424}"/>
              </a:ext>
            </a:extLst>
          </p:cNvPr>
          <p:cNvSpPr>
            <a:spLocks noGrp="1"/>
          </p:cNvSpPr>
          <p:nvPr/>
        </p:nvSpPr>
        <p:spPr>
          <a:xfrm>
            <a:off x="6743700" y="2762250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775DA6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u="sng" dirty="0">
                <a:solidFill>
                  <a:srgbClr val="775DA6"/>
                </a:solidFill>
                <a:latin typeface="Arial"/>
                <a:ea typeface="Arial"/>
                <a:cs typeface="Arial"/>
                <a:hlinkClick r:id="rId13"/>
              </a:rPr>
              <a:t>Servicio</a:t>
            </a:r>
            <a:endParaRPr lang="es-ES_tradnl" sz="1650" b="1" u="sng" dirty="0">
              <a:solidFill>
                <a:srgbClr val="775DA6"/>
              </a:solidFill>
              <a:latin typeface="Arial"/>
              <a:ea typeface="Arial"/>
              <a:cs typeface="Arial"/>
              <a:hlinkClick r:id="rId14"/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8F1A6DB1-B512-47E5-8E26-986215B37684}"/>
              </a:ext>
            </a:extLst>
          </p:cNvPr>
          <p:cNvSpPr>
            <a:spLocks noGrp="1"/>
          </p:cNvSpPr>
          <p:nvPr/>
        </p:nvSpPr>
        <p:spPr>
          <a:xfrm>
            <a:off x="6743700" y="3124200"/>
            <a:ext cx="4572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Vive humildemente al servicio de Dios y de los demás.</a:t>
            </a:r>
          </a:p>
        </p:txBody>
      </p:sp>
      <p:sp>
        <p:nvSpPr>
          <p:cNvPr id="27" name="Conector recto 26">
            <a:extLst>
              <a:ext uri="{FF2B5EF4-FFF2-40B4-BE49-F238E27FC236}">
                <a16:creationId xmlns:a16="http://schemas.microsoft.com/office/drawing/2014/main" id="{25C15839-14C4-4611-81B2-9D2735F85A03}"/>
              </a:ext>
            </a:extLst>
          </p:cNvPr>
          <p:cNvSpPr>
            <a:spLocks noGrp="1"/>
          </p:cNvSpPr>
          <p:nvPr/>
        </p:nvSpPr>
        <p:spPr>
          <a:xfrm>
            <a:off x="6743700" y="3676650"/>
            <a:ext cx="45720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7FB18E32-5DF6-4337-AB2E-92CEE70B8D88}"/>
              </a:ext>
            </a:extLst>
          </p:cNvPr>
          <p:cNvSpPr>
            <a:spLocks noGrp="1"/>
          </p:cNvSpPr>
          <p:nvPr/>
        </p:nvSpPr>
        <p:spPr>
          <a:xfrm>
            <a:off x="6229350" y="386715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B35C44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B35C44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3B149779-F0E5-4757-981D-78837FA53079}"/>
              </a:ext>
            </a:extLst>
          </p:cNvPr>
          <p:cNvSpPr>
            <a:spLocks noGrp="1"/>
          </p:cNvSpPr>
          <p:nvPr/>
        </p:nvSpPr>
        <p:spPr>
          <a:xfrm>
            <a:off x="6743700" y="3829050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B35C44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u="sng" dirty="0">
                <a:solidFill>
                  <a:srgbClr val="B35C44"/>
                </a:solidFill>
                <a:latin typeface="Arial"/>
                <a:ea typeface="Arial"/>
                <a:cs typeface="Arial"/>
                <a:hlinkClick r:id="rId15"/>
              </a:rPr>
              <a:t>Generosidad</a:t>
            </a:r>
            <a:endParaRPr lang="es-ES_tradnl" sz="1650" b="1" u="sng" dirty="0">
              <a:solidFill>
                <a:srgbClr val="B35C44"/>
              </a:solidFill>
              <a:latin typeface="Arial"/>
              <a:ea typeface="Arial"/>
              <a:cs typeface="Arial"/>
              <a:hlinkClick r:id="rId16"/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BCCFB7C1-963A-4417-990B-380E50E85488}"/>
              </a:ext>
            </a:extLst>
          </p:cNvPr>
          <p:cNvSpPr>
            <a:spLocks noGrp="1"/>
          </p:cNvSpPr>
          <p:nvPr/>
        </p:nvSpPr>
        <p:spPr>
          <a:xfrm>
            <a:off x="6743700" y="4191000"/>
            <a:ext cx="4572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Somete sus recursos a Dios y administra según la guía del Espíritu.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7791BA9A-EEA2-4191-BC63-F05644D879BB}"/>
              </a:ext>
            </a:extLst>
          </p:cNvPr>
          <p:cNvSpPr>
            <a:spLocks noGrp="1"/>
          </p:cNvSpPr>
          <p:nvPr/>
        </p:nvSpPr>
        <p:spPr>
          <a:xfrm>
            <a:off x="6229350" y="5295900"/>
            <a:ext cx="4762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7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Cada dimensión incluye resultados diferenciados para preescolares, niños, jóvenes y adultos.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012275B5-05F0-48C1-B942-A09D24387C9B}"/>
              </a:ext>
            </a:extLst>
          </p:cNvPr>
          <p:cNvSpPr>
            <a:spLocks noGrp="1"/>
          </p:cNvSpPr>
          <p:nvPr/>
        </p:nvSpPr>
        <p:spPr>
          <a:xfrm>
            <a:off x="6229350" y="6019800"/>
            <a:ext cx="2857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1" u="sng" dirty="0">
                <a:solidFill>
                  <a:srgbClr val="3D8DFF"/>
                </a:solidFill>
                <a:latin typeface="Arial"/>
                <a:ea typeface="Arial"/>
                <a:cs typeface="Arial"/>
                <a:hlinkClick r:id="rId17"/>
              </a:rPr>
              <a:t>Abrir el marco completo →</a:t>
            </a:r>
            <a:endParaRPr lang="es-ES_tradnl" sz="1275" b="1" u="sng" dirty="0">
              <a:solidFill>
                <a:srgbClr val="3D8DFF"/>
              </a:solidFill>
              <a:latin typeface="Arial"/>
              <a:ea typeface="Arial"/>
              <a:cs typeface="Arial"/>
              <a:hlinkClick r:id="rId18"/>
            </a:endParaRPr>
          </a:p>
        </p:txBody>
      </p:sp>
    </p:spTree>
    <p:extLst>
      <p:ext uri="{BB962C8B-B14F-4D97-AF65-F5344CB8AC3E}">
        <p14:creationId xmlns:p14="http://schemas.microsoft.com/office/powerpoint/2010/main" val="387473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CFC09A6C-74A2-4A99-8349-BAC554B82353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704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IDEA CENTRAL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491A76F7-303B-4CBE-80D7-C70BFAEF1177}"/>
              </a:ext>
            </a:extLst>
          </p:cNvPr>
          <p:cNvSpPr>
            <a:spLocks noGrp="1"/>
          </p:cNvSpPr>
          <p:nvPr/>
        </p:nvSpPr>
        <p:spPr>
          <a:xfrm>
            <a:off x="457200" y="590550"/>
            <a:ext cx="1081087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8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No es solo contenido: es una arquitectura de formación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4FBE134A-80A5-4B93-AA7B-9F1A56B89929}"/>
              </a:ext>
            </a:extLst>
          </p:cNvPr>
          <p:cNvSpPr>
            <a:spLocks noGrp="1"/>
          </p:cNvSpPr>
          <p:nvPr/>
        </p:nvSpPr>
        <p:spPr>
          <a:xfrm>
            <a:off x="11087100" y="323850"/>
            <a:ext cx="666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defRPr sz="10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Conector recto 3">
            <a:extLst>
              <a:ext uri="{FF2B5EF4-FFF2-40B4-BE49-F238E27FC236}">
                <a16:creationId xmlns:a16="http://schemas.microsoft.com/office/drawing/2014/main" id="{3EC0E9E9-0E19-4225-8FF7-4BF13E40252C}"/>
              </a:ext>
            </a:extLst>
          </p:cNvPr>
          <p:cNvSpPr>
            <a:spLocks noGrp="1"/>
          </p:cNvSpPr>
          <p:nvPr/>
        </p:nvSpPr>
        <p:spPr>
          <a:xfrm>
            <a:off x="457200" y="1390650"/>
            <a:ext cx="112776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EC602E60-5F19-41BD-A2A0-29A6B689ED0E}"/>
              </a:ext>
            </a:extLst>
          </p:cNvPr>
          <p:cNvSpPr>
            <a:spLocks noGrp="1"/>
          </p:cNvSpPr>
          <p:nvPr/>
        </p:nvSpPr>
        <p:spPr>
          <a:xfrm>
            <a:off x="457200" y="156210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8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8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La plataforma organiza una misma verdad bíblica en capas sucesivas, desde el ciclo completo hasta las acciones concretas dentro del aula.</a:t>
            </a: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51F9F84F-320C-42D4-A7D7-CAA75CFA3241}"/>
              </a:ext>
            </a:extLst>
          </p:cNvPr>
          <p:cNvSpPr>
            <a:spLocks noGrp="1"/>
          </p:cNvSpPr>
          <p:nvPr/>
        </p:nvSpPr>
        <p:spPr>
          <a:xfrm>
            <a:off x="742950" y="2514600"/>
            <a:ext cx="9334500" cy="495300"/>
          </a:xfrm>
          <a:prstGeom prst="roundRect">
            <a:avLst>
              <a:gd name="adj" fmla="val 26923"/>
            </a:avLst>
          </a:prstGeom>
          <a:solidFill>
            <a:srgbClr val="F1F2F4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9D74B78-A0B7-4008-87AF-617AD8868DAB}"/>
              </a:ext>
            </a:extLst>
          </p:cNvPr>
          <p:cNvSpPr>
            <a:spLocks noGrp="1"/>
          </p:cNvSpPr>
          <p:nvPr/>
        </p:nvSpPr>
        <p:spPr>
          <a:xfrm>
            <a:off x="952500" y="2647950"/>
            <a:ext cx="1809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Ruta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EDBCCAF-F733-439F-8E91-46A1B9617E22}"/>
              </a:ext>
            </a:extLst>
          </p:cNvPr>
          <p:cNvSpPr>
            <a:spLocks noGrp="1"/>
          </p:cNvSpPr>
          <p:nvPr/>
        </p:nvSpPr>
        <p:spPr>
          <a:xfrm>
            <a:off x="3048000" y="264795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currículo básico + series</a:t>
            </a: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A719642F-B764-4183-8D02-987AD45CE8BE}"/>
              </a:ext>
            </a:extLst>
          </p:cNvPr>
          <p:cNvSpPr>
            <a:spLocks noGrp="1"/>
          </p:cNvSpPr>
          <p:nvPr/>
        </p:nvSpPr>
        <p:spPr>
          <a:xfrm>
            <a:off x="1104900" y="3181350"/>
            <a:ext cx="8610600" cy="495300"/>
          </a:xfrm>
          <a:prstGeom prst="roundRect">
            <a:avLst>
              <a:gd name="adj" fmla="val 26923"/>
            </a:avLst>
          </a:prstGeom>
          <a:solidFill>
            <a:srgbClr val="F1F2F4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567942F-9171-4F8D-917C-433E9DA0CDE7}"/>
              </a:ext>
            </a:extLst>
          </p:cNvPr>
          <p:cNvSpPr>
            <a:spLocks noGrp="1"/>
          </p:cNvSpPr>
          <p:nvPr/>
        </p:nvSpPr>
        <p:spPr>
          <a:xfrm>
            <a:off x="1314450" y="3314700"/>
            <a:ext cx="1809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Currículo básico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EEE4948A-365A-49B7-9E81-3348CD22D94A}"/>
              </a:ext>
            </a:extLst>
          </p:cNvPr>
          <p:cNvSpPr>
            <a:spLocks noGrp="1"/>
          </p:cNvSpPr>
          <p:nvPr/>
        </p:nvSpPr>
        <p:spPr>
          <a:xfrm>
            <a:off x="3333750" y="331470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Escucha · Aprende · Vive</a:t>
            </a: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23628A70-5CEA-4E9C-81B7-CFC2176CA36A}"/>
              </a:ext>
            </a:extLst>
          </p:cNvPr>
          <p:cNvSpPr>
            <a:spLocks noGrp="1"/>
          </p:cNvSpPr>
          <p:nvPr/>
        </p:nvSpPr>
        <p:spPr>
          <a:xfrm>
            <a:off x="1466850" y="3848100"/>
            <a:ext cx="7886700" cy="495300"/>
          </a:xfrm>
          <a:prstGeom prst="roundRect">
            <a:avLst>
              <a:gd name="adj" fmla="val 26923"/>
            </a:avLst>
          </a:prstGeom>
          <a:solidFill>
            <a:srgbClr val="F1F2F4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9370F3A-ED0A-4FFF-9525-467DB9DB9AB4}"/>
              </a:ext>
            </a:extLst>
          </p:cNvPr>
          <p:cNvSpPr>
            <a:spLocks noGrp="1"/>
          </p:cNvSpPr>
          <p:nvPr/>
        </p:nvSpPr>
        <p:spPr>
          <a:xfrm>
            <a:off x="1676400" y="3981450"/>
            <a:ext cx="1809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Serie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B3ECB7BA-3DB3-4412-A0D0-C940E31BAAD9}"/>
              </a:ext>
            </a:extLst>
          </p:cNvPr>
          <p:cNvSpPr>
            <a:spLocks noGrp="1"/>
          </p:cNvSpPr>
          <p:nvPr/>
        </p:nvSpPr>
        <p:spPr>
          <a:xfrm>
            <a:off x="3619500" y="398145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Fundamentos de la fe · 14 semanas</a:t>
            </a:r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8BA4558F-1FB6-40D8-9C80-5F8DCA912F4C}"/>
              </a:ext>
            </a:extLst>
          </p:cNvPr>
          <p:cNvSpPr>
            <a:spLocks noGrp="1"/>
          </p:cNvSpPr>
          <p:nvPr/>
        </p:nvSpPr>
        <p:spPr>
          <a:xfrm>
            <a:off x="1828800" y="4514850"/>
            <a:ext cx="7162800" cy="495300"/>
          </a:xfrm>
          <a:prstGeom prst="roundRect">
            <a:avLst>
              <a:gd name="adj" fmla="val 26923"/>
            </a:avLst>
          </a:prstGeom>
          <a:solidFill>
            <a:srgbClr val="F1F2F4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378FC729-8BEB-439A-8A49-C11A068F48DC}"/>
              </a:ext>
            </a:extLst>
          </p:cNvPr>
          <p:cNvSpPr>
            <a:spLocks noGrp="1"/>
          </p:cNvSpPr>
          <p:nvPr/>
        </p:nvSpPr>
        <p:spPr>
          <a:xfrm>
            <a:off x="2038350" y="4648200"/>
            <a:ext cx="1809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Volumen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C5670362-DAEF-4B8E-9260-77088AC1CF6B}"/>
              </a:ext>
            </a:extLst>
          </p:cNvPr>
          <p:cNvSpPr>
            <a:spLocks noGrp="1"/>
          </p:cNvSpPr>
          <p:nvPr/>
        </p:nvSpPr>
        <p:spPr>
          <a:xfrm>
            <a:off x="3905250" y="464820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4 sesiones</a:t>
            </a:r>
          </a:p>
        </p:txBody>
      </p: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40C4FBA6-3B1E-464A-8B03-1EB27DB23BA7}"/>
              </a:ext>
            </a:extLst>
          </p:cNvPr>
          <p:cNvSpPr>
            <a:spLocks noGrp="1"/>
          </p:cNvSpPr>
          <p:nvPr/>
        </p:nvSpPr>
        <p:spPr>
          <a:xfrm>
            <a:off x="2190750" y="5181600"/>
            <a:ext cx="6438900" cy="495300"/>
          </a:xfrm>
          <a:prstGeom prst="roundRect">
            <a:avLst>
              <a:gd name="adj" fmla="val 26923"/>
            </a:avLst>
          </a:prstGeom>
          <a:solidFill>
            <a:srgbClr val="3D8DFF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F21B2709-93DC-4E35-972C-31452264BA9A}"/>
              </a:ext>
            </a:extLst>
          </p:cNvPr>
          <p:cNvSpPr>
            <a:spLocks noGrp="1"/>
          </p:cNvSpPr>
          <p:nvPr/>
        </p:nvSpPr>
        <p:spPr>
          <a:xfrm>
            <a:off x="2400300" y="5314950"/>
            <a:ext cx="1809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Sesión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95DC3C4-5005-4F03-A57F-E3FD33B2B6CC}"/>
              </a:ext>
            </a:extLst>
          </p:cNvPr>
          <p:cNvSpPr>
            <a:spLocks noGrp="1"/>
          </p:cNvSpPr>
          <p:nvPr/>
        </p:nvSpPr>
        <p:spPr>
          <a:xfrm>
            <a:off x="4191000" y="531495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momentos adaptados por edad</a:t>
            </a:r>
          </a:p>
        </p:txBody>
      </p:sp>
    </p:spTree>
    <p:extLst>
      <p:ext uri="{BB962C8B-B14F-4D97-AF65-F5344CB8AC3E}">
        <p14:creationId xmlns:p14="http://schemas.microsoft.com/office/powerpoint/2010/main" val="797943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6D357FFB-0A82-4638-92FE-6E98DC707886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704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PROGRESIÓN POR EDADES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90660FA3-524D-41CB-B056-E10CC92BA270}"/>
              </a:ext>
            </a:extLst>
          </p:cNvPr>
          <p:cNvSpPr>
            <a:spLocks noGrp="1"/>
          </p:cNvSpPr>
          <p:nvPr/>
        </p:nvSpPr>
        <p:spPr>
          <a:xfrm>
            <a:off x="457200" y="590550"/>
            <a:ext cx="1081087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5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5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Una misma dimensión madura de forma distinta en cada etapa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2B649E9C-3154-4672-B764-FA6ECD438217}"/>
              </a:ext>
            </a:extLst>
          </p:cNvPr>
          <p:cNvSpPr>
            <a:spLocks noGrp="1"/>
          </p:cNvSpPr>
          <p:nvPr/>
        </p:nvSpPr>
        <p:spPr>
          <a:xfrm>
            <a:off x="11087100" y="323850"/>
            <a:ext cx="666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defRPr sz="10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Conector recto 3">
            <a:extLst>
              <a:ext uri="{FF2B5EF4-FFF2-40B4-BE49-F238E27FC236}">
                <a16:creationId xmlns:a16="http://schemas.microsoft.com/office/drawing/2014/main" id="{F1DFEA34-FAAA-421B-BA80-CE6CE7F83317}"/>
              </a:ext>
            </a:extLst>
          </p:cNvPr>
          <p:cNvSpPr>
            <a:spLocks noGrp="1"/>
          </p:cNvSpPr>
          <p:nvPr/>
        </p:nvSpPr>
        <p:spPr>
          <a:xfrm>
            <a:off x="457200" y="1390650"/>
            <a:ext cx="112776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6615608-3DFA-4D15-A455-242C35BFF110}"/>
              </a:ext>
            </a:extLst>
          </p:cNvPr>
          <p:cNvSpPr>
            <a:spLocks noGrp="1"/>
          </p:cNvSpPr>
          <p:nvPr/>
        </p:nvSpPr>
        <p:spPr>
          <a:xfrm>
            <a:off x="552450" y="1695450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725" b="1">
                <a:solidFill>
                  <a:srgbClr val="D7768D"/>
                </a:solidFill>
                <a:latin typeface="Arial"/>
                <a:ea typeface="Arial"/>
                <a:cs typeface="Arial"/>
              </a:defRPr>
            </a:pPr>
            <a:r>
              <a:rPr lang="es-ES_tradnl" sz="1725" b="1" dirty="0">
                <a:solidFill>
                  <a:srgbClr val="D7768D"/>
                </a:solidFill>
                <a:latin typeface="Arial"/>
                <a:ea typeface="Arial"/>
                <a:cs typeface="Arial"/>
              </a:rPr>
              <a:t>Preescolares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A4E8D13-F7FC-4B1C-B554-6B040B8E3490}"/>
              </a:ext>
            </a:extLst>
          </p:cNvPr>
          <p:cNvSpPr>
            <a:spLocks noGrp="1"/>
          </p:cNvSpPr>
          <p:nvPr/>
        </p:nvSpPr>
        <p:spPr>
          <a:xfrm>
            <a:off x="2686050" y="1695450"/>
            <a:ext cx="3714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Saber, creer y responder con acciones simples.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E671B1B-D570-427F-893D-553BBEC25BB7}"/>
              </a:ext>
            </a:extLst>
          </p:cNvPr>
          <p:cNvSpPr>
            <a:spLocks noGrp="1"/>
          </p:cNvSpPr>
          <p:nvPr/>
        </p:nvSpPr>
        <p:spPr>
          <a:xfrm>
            <a:off x="6705600" y="1695450"/>
            <a:ext cx="4572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La Biblia es el mensaje de Dios; la oración es hablar con Él; puedo ayudar y compartir.</a:t>
            </a:r>
          </a:p>
        </p:txBody>
      </p:sp>
      <p:sp>
        <p:nvSpPr>
          <p:cNvPr id="8" name="Conector recto 7">
            <a:extLst>
              <a:ext uri="{FF2B5EF4-FFF2-40B4-BE49-F238E27FC236}">
                <a16:creationId xmlns:a16="http://schemas.microsoft.com/office/drawing/2014/main" id="{9807F78C-DA24-4374-A30F-C08E40B17D11}"/>
              </a:ext>
            </a:extLst>
          </p:cNvPr>
          <p:cNvSpPr>
            <a:spLocks noGrp="1"/>
          </p:cNvSpPr>
          <p:nvPr/>
        </p:nvSpPr>
        <p:spPr>
          <a:xfrm>
            <a:off x="552450" y="2562225"/>
            <a:ext cx="1072515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6B0F704-C8BB-4AFD-B233-EDF9C7EB9318}"/>
              </a:ext>
            </a:extLst>
          </p:cNvPr>
          <p:cNvSpPr>
            <a:spLocks noGrp="1"/>
          </p:cNvSpPr>
          <p:nvPr/>
        </p:nvSpPr>
        <p:spPr>
          <a:xfrm>
            <a:off x="552450" y="2752725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725" b="1">
                <a:solidFill>
                  <a:srgbClr val="D99A2B"/>
                </a:solidFill>
                <a:latin typeface="Arial"/>
                <a:ea typeface="Arial"/>
                <a:cs typeface="Arial"/>
              </a:defRPr>
            </a:pPr>
            <a:r>
              <a:rPr lang="es-ES_tradnl" sz="1725" b="1" dirty="0">
                <a:solidFill>
                  <a:srgbClr val="D99A2B"/>
                </a:solidFill>
                <a:latin typeface="Arial"/>
                <a:ea typeface="Arial"/>
                <a:cs typeface="Arial"/>
              </a:rPr>
              <a:t>Niños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9D3378B3-CA30-4439-BA99-582A0BE8EE05}"/>
              </a:ext>
            </a:extLst>
          </p:cNvPr>
          <p:cNvSpPr>
            <a:spLocks noGrp="1"/>
          </p:cNvSpPr>
          <p:nvPr/>
        </p:nvSpPr>
        <p:spPr>
          <a:xfrm>
            <a:off x="2686050" y="2752725"/>
            <a:ext cx="3714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Comprender, practicar y comenzar hábitos.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5394467A-B4A4-41B6-9EE5-86D69BD01C29}"/>
              </a:ext>
            </a:extLst>
          </p:cNvPr>
          <p:cNvSpPr>
            <a:spLocks noGrp="1"/>
          </p:cNvSpPr>
          <p:nvPr/>
        </p:nvSpPr>
        <p:spPr>
          <a:xfrm>
            <a:off x="6705600" y="2752725"/>
            <a:ext cx="4572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Leer y memorizar la Biblia; reconocer al Espíritu; orar, servir y apoyar la misión.</a:t>
            </a:r>
          </a:p>
        </p:txBody>
      </p:sp>
      <p:sp>
        <p:nvSpPr>
          <p:cNvPr id="12" name="Conector recto 11">
            <a:extLst>
              <a:ext uri="{FF2B5EF4-FFF2-40B4-BE49-F238E27FC236}">
                <a16:creationId xmlns:a16="http://schemas.microsoft.com/office/drawing/2014/main" id="{D8CF55D9-4205-4E40-B87B-8F4DA427DEE9}"/>
              </a:ext>
            </a:extLst>
          </p:cNvPr>
          <p:cNvSpPr>
            <a:spLocks noGrp="1"/>
          </p:cNvSpPr>
          <p:nvPr/>
        </p:nvSpPr>
        <p:spPr>
          <a:xfrm>
            <a:off x="552450" y="3619500"/>
            <a:ext cx="1072515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6A0DEFE-9686-40D0-B24E-13969A95BEC8}"/>
              </a:ext>
            </a:extLst>
          </p:cNvPr>
          <p:cNvSpPr>
            <a:spLocks noGrp="1"/>
          </p:cNvSpPr>
          <p:nvPr/>
        </p:nvSpPr>
        <p:spPr>
          <a:xfrm>
            <a:off x="552450" y="3810000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725" b="1">
                <a:solidFill>
                  <a:srgbClr val="3E9A78"/>
                </a:solidFill>
                <a:latin typeface="Arial"/>
                <a:ea typeface="Arial"/>
                <a:cs typeface="Arial"/>
              </a:defRPr>
            </a:pPr>
            <a:r>
              <a:rPr lang="es-ES_tradnl" sz="1725" b="1" dirty="0">
                <a:solidFill>
                  <a:srgbClr val="3E9A78"/>
                </a:solidFill>
                <a:latin typeface="Arial"/>
                <a:ea typeface="Arial"/>
                <a:cs typeface="Arial"/>
              </a:rPr>
              <a:t>Jóvenes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3FAB706-43B5-4CA8-BAB2-F21ACC699919}"/>
              </a:ext>
            </a:extLst>
          </p:cNvPr>
          <p:cNvSpPr>
            <a:spLocks noGrp="1"/>
          </p:cNvSpPr>
          <p:nvPr/>
        </p:nvSpPr>
        <p:spPr>
          <a:xfrm>
            <a:off x="2686050" y="3810000"/>
            <a:ext cx="3714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Profundizar, discernir y tomar iniciativa.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480528A1-85CC-4478-BF4A-1CE8D9AB0637}"/>
              </a:ext>
            </a:extLst>
          </p:cNvPr>
          <p:cNvSpPr>
            <a:spLocks noGrp="1"/>
          </p:cNvSpPr>
          <p:nvPr/>
        </p:nvSpPr>
        <p:spPr>
          <a:xfrm>
            <a:off x="6705600" y="3810000"/>
            <a:ext cx="4572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Aplicar y defender la fe; escuchar al Espíritu; compartir el evangelio y liderar sirviendo.</a:t>
            </a:r>
          </a:p>
        </p:txBody>
      </p:sp>
      <p:sp>
        <p:nvSpPr>
          <p:cNvPr id="16" name="Conector recto 15">
            <a:extLst>
              <a:ext uri="{FF2B5EF4-FFF2-40B4-BE49-F238E27FC236}">
                <a16:creationId xmlns:a16="http://schemas.microsoft.com/office/drawing/2014/main" id="{8F217CB0-0932-484F-A9C0-0C7761113ECD}"/>
              </a:ext>
            </a:extLst>
          </p:cNvPr>
          <p:cNvSpPr>
            <a:spLocks noGrp="1"/>
          </p:cNvSpPr>
          <p:nvPr/>
        </p:nvSpPr>
        <p:spPr>
          <a:xfrm>
            <a:off x="552450" y="4676775"/>
            <a:ext cx="1072515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5B6BAB96-08D8-461A-83DE-DBEA107D688D}"/>
              </a:ext>
            </a:extLst>
          </p:cNvPr>
          <p:cNvSpPr>
            <a:spLocks noGrp="1"/>
          </p:cNvSpPr>
          <p:nvPr/>
        </p:nvSpPr>
        <p:spPr>
          <a:xfrm>
            <a:off x="552450" y="4867275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7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725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Adultos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48528829-7FE0-4117-A264-68EAFBCA5F89}"/>
              </a:ext>
            </a:extLst>
          </p:cNvPr>
          <p:cNvSpPr>
            <a:spLocks noGrp="1"/>
          </p:cNvSpPr>
          <p:nvPr/>
        </p:nvSpPr>
        <p:spPr>
          <a:xfrm>
            <a:off x="2686050" y="4867275"/>
            <a:ext cx="3714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Integrar, modelar y acompañar a otros.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346DF0EB-BD73-4EF5-86BF-0A9747F50D5D}"/>
              </a:ext>
            </a:extLst>
          </p:cNvPr>
          <p:cNvSpPr>
            <a:spLocks noGrp="1"/>
          </p:cNvSpPr>
          <p:nvPr/>
        </p:nvSpPr>
        <p:spPr>
          <a:xfrm>
            <a:off x="6705600" y="4867275"/>
            <a:ext cx="4572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Vivir una cosmovisión bíblica; ejercer misión, mentoría, oración, servicio y buena administración.</a:t>
            </a:r>
          </a:p>
        </p:txBody>
      </p:sp>
      <p:sp>
        <p:nvSpPr>
          <p:cNvPr id="20" name="Conector recto 19">
            <a:extLst>
              <a:ext uri="{FF2B5EF4-FFF2-40B4-BE49-F238E27FC236}">
                <a16:creationId xmlns:a16="http://schemas.microsoft.com/office/drawing/2014/main" id="{2C101EC1-8B41-4654-B7D1-77A1A1915D8D}"/>
              </a:ext>
            </a:extLst>
          </p:cNvPr>
          <p:cNvSpPr>
            <a:spLocks noGrp="1"/>
          </p:cNvSpPr>
          <p:nvPr/>
        </p:nvSpPr>
        <p:spPr>
          <a:xfrm>
            <a:off x="552450" y="5734050"/>
            <a:ext cx="1072515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ED176E8-1A63-4569-A1B3-0F8F913488E8}"/>
              </a:ext>
            </a:extLst>
          </p:cNvPr>
          <p:cNvSpPr>
            <a:spLocks noGrp="1"/>
          </p:cNvSpPr>
          <p:nvPr/>
        </p:nvSpPr>
        <p:spPr>
          <a:xfrm>
            <a:off x="552450" y="6115050"/>
            <a:ext cx="10668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4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4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La adaptación no rebaja la meta: cambia el lenguaje, la complejidad, la autonomía y el tipo de respuesta esperado.</a:t>
            </a:r>
          </a:p>
        </p:txBody>
      </p:sp>
    </p:spTree>
    <p:extLst>
      <p:ext uri="{BB962C8B-B14F-4D97-AF65-F5344CB8AC3E}">
        <p14:creationId xmlns:p14="http://schemas.microsoft.com/office/powerpoint/2010/main" val="4544430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27">
            <a:extLst>
              <a:ext uri="{FF2B5EF4-FFF2-40B4-BE49-F238E27FC236}">
                <a16:creationId xmlns:a16="http://schemas.microsoft.com/office/drawing/2014/main" id="{466F36AC-8000-44BB-956C-821CD74BE2CF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704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FUENTES Y RECURSOS OFICIALES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2718A15-2242-4D8F-BB4F-F25B95E7BD4E}"/>
              </a:ext>
            </a:extLst>
          </p:cNvPr>
          <p:cNvSpPr>
            <a:spLocks noGrp="1"/>
          </p:cNvSpPr>
          <p:nvPr/>
        </p:nvSpPr>
        <p:spPr>
          <a:xfrm>
            <a:off x="457200" y="590550"/>
            <a:ext cx="1081087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5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5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El material enviado ofrece una ruta completa de profundización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59CA54D6-6829-4DED-8D18-0C017698D045}"/>
              </a:ext>
            </a:extLst>
          </p:cNvPr>
          <p:cNvSpPr>
            <a:spLocks noGrp="1"/>
          </p:cNvSpPr>
          <p:nvPr/>
        </p:nvSpPr>
        <p:spPr>
          <a:xfrm>
            <a:off x="11087100" y="323850"/>
            <a:ext cx="666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defRPr sz="10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  <p:sp>
        <p:nvSpPr>
          <p:cNvPr id="4" name="Conector recto 3">
            <a:extLst>
              <a:ext uri="{FF2B5EF4-FFF2-40B4-BE49-F238E27FC236}">
                <a16:creationId xmlns:a16="http://schemas.microsoft.com/office/drawing/2014/main" id="{A1144F1D-B93F-4F2A-9C6D-9BDF555A5F4E}"/>
              </a:ext>
            </a:extLst>
          </p:cNvPr>
          <p:cNvSpPr>
            <a:spLocks noGrp="1"/>
          </p:cNvSpPr>
          <p:nvPr/>
        </p:nvSpPr>
        <p:spPr>
          <a:xfrm>
            <a:off x="457200" y="1390650"/>
            <a:ext cx="112776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8E5C038-7C7C-4DEB-A434-629BED0EF70A}"/>
              </a:ext>
            </a:extLst>
          </p:cNvPr>
          <p:cNvSpPr>
            <a:spLocks noGrp="1"/>
          </p:cNvSpPr>
          <p:nvPr/>
        </p:nvSpPr>
        <p:spPr>
          <a:xfrm>
            <a:off x="552450" y="169545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2845AD9-33C0-4342-830B-F80358B77FD2}"/>
              </a:ext>
            </a:extLst>
          </p:cNvPr>
          <p:cNvSpPr>
            <a:spLocks noGrp="1"/>
          </p:cNvSpPr>
          <p:nvPr/>
        </p:nvSpPr>
        <p:spPr>
          <a:xfrm>
            <a:off x="1104900" y="1657350"/>
            <a:ext cx="3333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Marco y resultados por edad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79E99AC-0E59-4C3C-86BF-DB5D7B5762A7}"/>
              </a:ext>
            </a:extLst>
          </p:cNvPr>
          <p:cNvSpPr>
            <a:spLocks noGrp="1"/>
          </p:cNvSpPr>
          <p:nvPr/>
        </p:nvSpPr>
        <p:spPr>
          <a:xfrm>
            <a:off x="1104900" y="2019300"/>
            <a:ext cx="5715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Página de las 7 Dimensiones con definiciones y resultados para cuatro etapas.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0921EC0-3AE6-4D48-A8FB-92A9DF565F35}"/>
              </a:ext>
            </a:extLst>
          </p:cNvPr>
          <p:cNvSpPr>
            <a:spLocks noGrp="1"/>
          </p:cNvSpPr>
          <p:nvPr/>
        </p:nvSpPr>
        <p:spPr>
          <a:xfrm>
            <a:off x="7810500" y="1771650"/>
            <a:ext cx="2857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1" u="sng" dirty="0">
                <a:solidFill>
                  <a:srgbClr val="3D8DFF"/>
                </a:solidFill>
                <a:latin typeface="Arial"/>
                <a:ea typeface="Arial"/>
                <a:cs typeface="Arial"/>
                <a:hlinkClick r:id="rId3"/>
              </a:rPr>
              <a:t>Abrir 7 Dimensiones →</a:t>
            </a:r>
            <a:endParaRPr lang="es-ES_tradnl" sz="1275" b="1" u="sng" dirty="0">
              <a:solidFill>
                <a:srgbClr val="3D8DFF"/>
              </a:solidFill>
              <a:latin typeface="Arial"/>
              <a:ea typeface="Arial"/>
              <a:cs typeface="Arial"/>
              <a:hlinkClick r:id="rId4"/>
            </a:endParaRPr>
          </a:p>
        </p:txBody>
      </p:sp>
      <p:sp>
        <p:nvSpPr>
          <p:cNvPr id="9" name="Conector recto 8">
            <a:extLst>
              <a:ext uri="{FF2B5EF4-FFF2-40B4-BE49-F238E27FC236}">
                <a16:creationId xmlns:a16="http://schemas.microsoft.com/office/drawing/2014/main" id="{5722B021-6255-4AC2-BB5C-3E0CD9CD6339}"/>
              </a:ext>
            </a:extLst>
          </p:cNvPr>
          <p:cNvSpPr>
            <a:spLocks noGrp="1"/>
          </p:cNvSpPr>
          <p:nvPr/>
        </p:nvSpPr>
        <p:spPr>
          <a:xfrm>
            <a:off x="552450" y="2495550"/>
            <a:ext cx="106680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C8807CE5-1A30-4397-99CF-E3E1775E2011}"/>
              </a:ext>
            </a:extLst>
          </p:cNvPr>
          <p:cNvSpPr>
            <a:spLocks noGrp="1"/>
          </p:cNvSpPr>
          <p:nvPr/>
        </p:nvSpPr>
        <p:spPr>
          <a:xfrm>
            <a:off x="552450" y="268605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E9A78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E9A7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28BCE64-6BF1-4C53-97E0-75DD0B4DC11F}"/>
              </a:ext>
            </a:extLst>
          </p:cNvPr>
          <p:cNvSpPr>
            <a:spLocks noGrp="1"/>
          </p:cNvSpPr>
          <p:nvPr/>
        </p:nvSpPr>
        <p:spPr>
          <a:xfrm>
            <a:off x="1104900" y="2647950"/>
            <a:ext cx="3333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Guía de resultados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FD9413E-BEB8-4375-BCE7-5CB9940AD6A0}"/>
              </a:ext>
            </a:extLst>
          </p:cNvPr>
          <p:cNvSpPr>
            <a:spLocks noGrp="1"/>
          </p:cNvSpPr>
          <p:nvPr/>
        </p:nvSpPr>
        <p:spPr>
          <a:xfrm>
            <a:off x="1104900" y="3009900"/>
            <a:ext cx="5715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PDF en español disponible desde la página oficial mediante registro por correo.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694D223-2D23-4DFA-8B23-374C22001EBC}"/>
              </a:ext>
            </a:extLst>
          </p:cNvPr>
          <p:cNvSpPr>
            <a:spLocks noGrp="1"/>
          </p:cNvSpPr>
          <p:nvPr/>
        </p:nvSpPr>
        <p:spPr>
          <a:xfrm>
            <a:off x="7810500" y="2762250"/>
            <a:ext cx="2857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1">
                <a:solidFill>
                  <a:srgbClr val="3E9A78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1" u="sng" dirty="0">
                <a:solidFill>
                  <a:srgbClr val="3E9A78"/>
                </a:solidFill>
                <a:latin typeface="Arial"/>
                <a:ea typeface="Arial"/>
                <a:cs typeface="Arial"/>
                <a:hlinkClick r:id="rId4"/>
              </a:rPr>
              <a:t>Acceder a la guía →</a:t>
            </a:r>
          </a:p>
        </p:txBody>
      </p:sp>
      <p:sp>
        <p:nvSpPr>
          <p:cNvPr id="14" name="Conector recto 13">
            <a:extLst>
              <a:ext uri="{FF2B5EF4-FFF2-40B4-BE49-F238E27FC236}">
                <a16:creationId xmlns:a16="http://schemas.microsoft.com/office/drawing/2014/main" id="{CBD65F8C-FF24-4892-96BB-0D33F1910C23}"/>
              </a:ext>
            </a:extLst>
          </p:cNvPr>
          <p:cNvSpPr>
            <a:spLocks noGrp="1"/>
          </p:cNvSpPr>
          <p:nvPr/>
        </p:nvSpPr>
        <p:spPr>
          <a:xfrm>
            <a:off x="552450" y="3486150"/>
            <a:ext cx="106680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D1BD79AF-0049-42BD-AD3D-C5AABF22D3E1}"/>
              </a:ext>
            </a:extLst>
          </p:cNvPr>
          <p:cNvSpPr>
            <a:spLocks noGrp="1"/>
          </p:cNvSpPr>
          <p:nvPr/>
        </p:nvSpPr>
        <p:spPr>
          <a:xfrm>
            <a:off x="552450" y="367665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D7768D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D7768D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5D7DC83B-67F0-48D7-A4F4-CFF09FD72E29}"/>
              </a:ext>
            </a:extLst>
          </p:cNvPr>
          <p:cNvSpPr>
            <a:spLocks noGrp="1"/>
          </p:cNvSpPr>
          <p:nvPr/>
        </p:nvSpPr>
        <p:spPr>
          <a:xfrm>
            <a:off x="1104900" y="3638550"/>
            <a:ext cx="3333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Seminarios y guías para líderes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8E79FBEF-BF36-4D0F-ABBF-9721DAC0DC40}"/>
              </a:ext>
            </a:extLst>
          </p:cNvPr>
          <p:cNvSpPr>
            <a:spLocks noGrp="1"/>
          </p:cNvSpPr>
          <p:nvPr/>
        </p:nvSpPr>
        <p:spPr>
          <a:xfrm>
            <a:off x="1104900" y="4000500"/>
            <a:ext cx="5715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Introducción y conversaciones sobre cómo practicar cada dimensión en iglesia y hogar.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55DD059-C25D-4080-BECF-260DAE12C796}"/>
              </a:ext>
            </a:extLst>
          </p:cNvPr>
          <p:cNvSpPr>
            <a:spLocks noGrp="1"/>
          </p:cNvSpPr>
          <p:nvPr/>
        </p:nvSpPr>
        <p:spPr>
          <a:xfrm>
            <a:off x="7810500" y="3752850"/>
            <a:ext cx="2857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1">
                <a:solidFill>
                  <a:srgbClr val="D7768D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1" u="sng" dirty="0">
                <a:solidFill>
                  <a:srgbClr val="D7768D"/>
                </a:solidFill>
                <a:latin typeface="Arial"/>
                <a:ea typeface="Arial"/>
                <a:cs typeface="Arial"/>
                <a:hlinkClick r:id="rId5"/>
              </a:rPr>
              <a:t>Ver seminarios →</a:t>
            </a:r>
          </a:p>
        </p:txBody>
      </p:sp>
      <p:sp>
        <p:nvSpPr>
          <p:cNvPr id="19" name="Conector recto 18">
            <a:extLst>
              <a:ext uri="{FF2B5EF4-FFF2-40B4-BE49-F238E27FC236}">
                <a16:creationId xmlns:a16="http://schemas.microsoft.com/office/drawing/2014/main" id="{C739C4CD-DEF2-464F-AE8B-5B21BD1BA486}"/>
              </a:ext>
            </a:extLst>
          </p:cNvPr>
          <p:cNvSpPr>
            <a:spLocks noGrp="1"/>
          </p:cNvSpPr>
          <p:nvPr/>
        </p:nvSpPr>
        <p:spPr>
          <a:xfrm>
            <a:off x="552450" y="4476750"/>
            <a:ext cx="106680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D6BC1185-18C3-4680-A074-5F6C7A84D40A}"/>
              </a:ext>
            </a:extLst>
          </p:cNvPr>
          <p:cNvSpPr>
            <a:spLocks noGrp="1"/>
          </p:cNvSpPr>
          <p:nvPr/>
        </p:nvSpPr>
        <p:spPr>
          <a:xfrm>
            <a:off x="552450" y="466725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D99A2B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D99A2B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009EE712-01C7-47BD-B49B-B047300008E5}"/>
              </a:ext>
            </a:extLst>
          </p:cNvPr>
          <p:cNvSpPr>
            <a:spLocks noGrp="1"/>
          </p:cNvSpPr>
          <p:nvPr/>
        </p:nvSpPr>
        <p:spPr>
          <a:xfrm>
            <a:off x="1104900" y="4629150"/>
            <a:ext cx="3333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Serie de sermones KNOW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D217E591-3DF4-4403-8DD0-F7F71DE13E50}"/>
              </a:ext>
            </a:extLst>
          </p:cNvPr>
          <p:cNvSpPr>
            <a:spLocks noGrp="1"/>
          </p:cNvSpPr>
          <p:nvPr/>
        </p:nvSpPr>
        <p:spPr>
          <a:xfrm>
            <a:off x="1104900" y="4991100"/>
            <a:ext cx="5715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Diapositivas y materiales para acompañar la serie temática recomendada en el correo.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B6825A0F-ED2E-40F9-A9DD-41CE1ADAE620}"/>
              </a:ext>
            </a:extLst>
          </p:cNvPr>
          <p:cNvSpPr>
            <a:spLocks noGrp="1"/>
          </p:cNvSpPr>
          <p:nvPr/>
        </p:nvSpPr>
        <p:spPr>
          <a:xfrm>
            <a:off x="7810500" y="4743450"/>
            <a:ext cx="2857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1">
                <a:solidFill>
                  <a:srgbClr val="D99A2B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1" u="sng" dirty="0">
                <a:solidFill>
                  <a:srgbClr val="D99A2B"/>
                </a:solidFill>
                <a:latin typeface="Arial"/>
                <a:ea typeface="Arial"/>
                <a:cs typeface="Arial"/>
                <a:hlinkClick r:id="rId6"/>
              </a:rPr>
              <a:t>Abrir recursos KNOW →</a:t>
            </a:r>
          </a:p>
        </p:txBody>
      </p:sp>
      <p:sp>
        <p:nvSpPr>
          <p:cNvPr id="24" name="Conector recto 23">
            <a:extLst>
              <a:ext uri="{FF2B5EF4-FFF2-40B4-BE49-F238E27FC236}">
                <a16:creationId xmlns:a16="http://schemas.microsoft.com/office/drawing/2014/main" id="{989A58F9-191A-4A9D-BD1E-E9E4B7F02F65}"/>
              </a:ext>
            </a:extLst>
          </p:cNvPr>
          <p:cNvSpPr>
            <a:spLocks noGrp="1"/>
          </p:cNvSpPr>
          <p:nvPr/>
        </p:nvSpPr>
        <p:spPr>
          <a:xfrm>
            <a:off x="552450" y="5467350"/>
            <a:ext cx="106680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25" name="Rectángulo redondeado 24">
            <a:extLst>
              <a:ext uri="{FF2B5EF4-FFF2-40B4-BE49-F238E27FC236}">
                <a16:creationId xmlns:a16="http://schemas.microsoft.com/office/drawing/2014/main" id="{DF6D8D44-2A8C-46E9-A7D1-956EA9C59EF0}"/>
              </a:ext>
            </a:extLst>
          </p:cNvPr>
          <p:cNvSpPr>
            <a:spLocks noGrp="1"/>
          </p:cNvSpPr>
          <p:nvPr/>
        </p:nvSpPr>
        <p:spPr>
          <a:xfrm>
            <a:off x="552450" y="5753100"/>
            <a:ext cx="10668000" cy="609600"/>
          </a:xfrm>
          <a:prstGeom prst="roundRect">
            <a:avLst>
              <a:gd name="adj" fmla="val 25000"/>
            </a:avLst>
          </a:prstGeom>
          <a:solidFill>
            <a:srgbClr val="111827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199501B3-98F4-41D1-92D7-BCD5377CBADA}"/>
              </a:ext>
            </a:extLst>
          </p:cNvPr>
          <p:cNvSpPr>
            <a:spLocks noGrp="1"/>
          </p:cNvSpPr>
          <p:nvPr/>
        </p:nvSpPr>
        <p:spPr>
          <a:xfrm>
            <a:off x="762000" y="592455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Archivos adjuntos de referencia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4792DDAA-8B67-4BAC-A7AF-F5BC4B85D1A9}"/>
              </a:ext>
            </a:extLst>
          </p:cNvPr>
          <p:cNvSpPr>
            <a:spLocks noGrp="1"/>
          </p:cNvSpPr>
          <p:nvPr/>
        </p:nvSpPr>
        <p:spPr>
          <a:xfrm>
            <a:off x="3333750" y="5905500"/>
            <a:ext cx="75723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BEP_Slides_Chile_2025_Spanish_Final_SHARED.pptx  ·  Slides_AGWC_Spanish_Final-Fall_2023_Bolivia.pptx</a:t>
            </a:r>
          </a:p>
        </p:txBody>
      </p:sp>
    </p:spTree>
    <p:extLst>
      <p:ext uri="{BB962C8B-B14F-4D97-AF65-F5344CB8AC3E}">
        <p14:creationId xmlns:p14="http://schemas.microsoft.com/office/powerpoint/2010/main" val="1413539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ángulo 35">
            <a:extLst>
              <a:ext uri="{FF2B5EF4-FFF2-40B4-BE49-F238E27FC236}">
                <a16:creationId xmlns:a16="http://schemas.microsoft.com/office/drawing/2014/main" id="{61D985B5-1E3B-49F9-B29F-F4B10ABD9A50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704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VIDEOGUÍA OFICIAL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A2BE4FE-30FA-4994-AFE1-E85CB9589636}"/>
              </a:ext>
            </a:extLst>
          </p:cNvPr>
          <p:cNvSpPr>
            <a:spLocks noGrp="1"/>
          </p:cNvSpPr>
          <p:nvPr/>
        </p:nvSpPr>
        <p:spPr>
          <a:xfrm>
            <a:off x="457200" y="590550"/>
            <a:ext cx="1081087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5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5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Cinco videos enseñan el recorrido básico de la aplicación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6C2C9FDC-97EE-4BB4-B431-744996717DD4}"/>
              </a:ext>
            </a:extLst>
          </p:cNvPr>
          <p:cNvSpPr>
            <a:spLocks noGrp="1"/>
          </p:cNvSpPr>
          <p:nvPr/>
        </p:nvSpPr>
        <p:spPr>
          <a:xfrm>
            <a:off x="11087100" y="323850"/>
            <a:ext cx="666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defRPr sz="10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  <p:sp>
        <p:nvSpPr>
          <p:cNvPr id="4" name="Conector recto 3">
            <a:extLst>
              <a:ext uri="{FF2B5EF4-FFF2-40B4-BE49-F238E27FC236}">
                <a16:creationId xmlns:a16="http://schemas.microsoft.com/office/drawing/2014/main" id="{9DA51E1C-2DF7-4061-AC54-A740F8CB472C}"/>
              </a:ext>
            </a:extLst>
          </p:cNvPr>
          <p:cNvSpPr>
            <a:spLocks noGrp="1"/>
          </p:cNvSpPr>
          <p:nvPr/>
        </p:nvSpPr>
        <p:spPr>
          <a:xfrm>
            <a:off x="457200" y="1390650"/>
            <a:ext cx="112776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7C88CE0-9022-4D0A-880D-B32B4124A54A}"/>
              </a:ext>
            </a:extLst>
          </p:cNvPr>
          <p:cNvSpPr>
            <a:spLocks noGrp="1"/>
          </p:cNvSpPr>
          <p:nvPr/>
        </p:nvSpPr>
        <p:spPr>
          <a:xfrm>
            <a:off x="552450" y="1704975"/>
            <a:ext cx="457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125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6DD5863-F2E5-471D-A8A0-C9E99B822068}"/>
              </a:ext>
            </a:extLst>
          </p:cNvPr>
          <p:cNvSpPr>
            <a:spLocks noGrp="1"/>
          </p:cNvSpPr>
          <p:nvPr/>
        </p:nvSpPr>
        <p:spPr>
          <a:xfrm>
            <a:off x="1123950" y="1657350"/>
            <a:ext cx="33813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Crear una cuenta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8369154-17EB-4E39-AEAA-3F0CC29A38A5}"/>
              </a:ext>
            </a:extLst>
          </p:cNvPr>
          <p:cNvSpPr>
            <a:spLocks noGrp="1"/>
          </p:cNvSpPr>
          <p:nvPr/>
        </p:nvSpPr>
        <p:spPr>
          <a:xfrm>
            <a:off x="1123950" y="2000250"/>
            <a:ext cx="447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Registro y acceso inicial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9D4336A-E608-4286-96B6-F3CAFE22A225}"/>
              </a:ext>
            </a:extLst>
          </p:cNvPr>
          <p:cNvSpPr>
            <a:spLocks noGrp="1"/>
          </p:cNvSpPr>
          <p:nvPr/>
        </p:nvSpPr>
        <p:spPr>
          <a:xfrm>
            <a:off x="6191250" y="1704975"/>
            <a:ext cx="66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1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1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2:41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DE3A622-2B02-44A8-989A-2B442D6896EB}"/>
              </a:ext>
            </a:extLst>
          </p:cNvPr>
          <p:cNvSpPr>
            <a:spLocks noGrp="1"/>
          </p:cNvSpPr>
          <p:nvPr/>
        </p:nvSpPr>
        <p:spPr>
          <a:xfrm>
            <a:off x="7219950" y="1685925"/>
            <a:ext cx="238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1" u="sng" dirty="0">
                <a:solidFill>
                  <a:srgbClr val="3D8DFF"/>
                </a:solidFill>
                <a:latin typeface="Arial"/>
                <a:ea typeface="Arial"/>
                <a:cs typeface="Arial"/>
                <a:hlinkClick r:id="rId3"/>
              </a:rPr>
              <a:t>Ver video oficial →</a:t>
            </a:r>
          </a:p>
        </p:txBody>
      </p:sp>
      <p:sp>
        <p:nvSpPr>
          <p:cNvPr id="10" name="Conector recto 9">
            <a:extLst>
              <a:ext uri="{FF2B5EF4-FFF2-40B4-BE49-F238E27FC236}">
                <a16:creationId xmlns:a16="http://schemas.microsoft.com/office/drawing/2014/main" id="{853A0C81-3857-4C5F-AE4F-4B9074DE2C34}"/>
              </a:ext>
            </a:extLst>
          </p:cNvPr>
          <p:cNvSpPr>
            <a:spLocks noGrp="1"/>
          </p:cNvSpPr>
          <p:nvPr/>
        </p:nvSpPr>
        <p:spPr>
          <a:xfrm>
            <a:off x="552450" y="2362200"/>
            <a:ext cx="106680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CBBB79D-3EB3-4B28-9AD4-486EF18C55A2}"/>
              </a:ext>
            </a:extLst>
          </p:cNvPr>
          <p:cNvSpPr>
            <a:spLocks noGrp="1"/>
          </p:cNvSpPr>
          <p:nvPr/>
        </p:nvSpPr>
        <p:spPr>
          <a:xfrm>
            <a:off x="552450" y="2571750"/>
            <a:ext cx="457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125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3371D8D1-8D7D-4460-808E-A5A54FBF210C}"/>
              </a:ext>
            </a:extLst>
          </p:cNvPr>
          <p:cNvSpPr>
            <a:spLocks noGrp="1"/>
          </p:cNvSpPr>
          <p:nvPr/>
        </p:nvSpPr>
        <p:spPr>
          <a:xfrm>
            <a:off x="1123950" y="2524125"/>
            <a:ext cx="33813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Recorrer la aplicación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399B443-34B2-4848-B40C-21C3130F63A0}"/>
              </a:ext>
            </a:extLst>
          </p:cNvPr>
          <p:cNvSpPr>
            <a:spLocks noGrp="1"/>
          </p:cNvSpPr>
          <p:nvPr/>
        </p:nvSpPr>
        <p:spPr>
          <a:xfrm>
            <a:off x="1123950" y="2867025"/>
            <a:ext cx="447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Vista general de la plataforma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D36650E-E9C9-476A-B522-073503D98CB9}"/>
              </a:ext>
            </a:extLst>
          </p:cNvPr>
          <p:cNvSpPr>
            <a:spLocks noGrp="1"/>
          </p:cNvSpPr>
          <p:nvPr/>
        </p:nvSpPr>
        <p:spPr>
          <a:xfrm>
            <a:off x="6191250" y="2571750"/>
            <a:ext cx="66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1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1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4:37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68697512-C6E3-404C-B4BB-F0E0C31CBA70}"/>
              </a:ext>
            </a:extLst>
          </p:cNvPr>
          <p:cNvSpPr>
            <a:spLocks noGrp="1"/>
          </p:cNvSpPr>
          <p:nvPr/>
        </p:nvSpPr>
        <p:spPr>
          <a:xfrm>
            <a:off x="7219950" y="2552700"/>
            <a:ext cx="238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1" u="sng" dirty="0">
                <a:solidFill>
                  <a:srgbClr val="3D8DFF"/>
                </a:solidFill>
                <a:latin typeface="Arial"/>
                <a:ea typeface="Arial"/>
                <a:cs typeface="Arial"/>
                <a:hlinkClick r:id="rId4"/>
              </a:rPr>
              <a:t>Ver video oficial →</a:t>
            </a:r>
          </a:p>
        </p:txBody>
      </p:sp>
      <p:sp>
        <p:nvSpPr>
          <p:cNvPr id="16" name="Conector recto 15">
            <a:extLst>
              <a:ext uri="{FF2B5EF4-FFF2-40B4-BE49-F238E27FC236}">
                <a16:creationId xmlns:a16="http://schemas.microsoft.com/office/drawing/2014/main" id="{C32A746B-12C4-4C54-B1E8-A63839CEC8E2}"/>
              </a:ext>
            </a:extLst>
          </p:cNvPr>
          <p:cNvSpPr>
            <a:spLocks noGrp="1"/>
          </p:cNvSpPr>
          <p:nvPr/>
        </p:nvSpPr>
        <p:spPr>
          <a:xfrm>
            <a:off x="552450" y="3228975"/>
            <a:ext cx="106680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DC1EA923-0988-463E-9CC9-633FF3D224F1}"/>
              </a:ext>
            </a:extLst>
          </p:cNvPr>
          <p:cNvSpPr>
            <a:spLocks noGrp="1"/>
          </p:cNvSpPr>
          <p:nvPr/>
        </p:nvSpPr>
        <p:spPr>
          <a:xfrm>
            <a:off x="552450" y="3438525"/>
            <a:ext cx="457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125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2B8D7D30-4F09-4F20-A8F8-89B43D99C0DF}"/>
              </a:ext>
            </a:extLst>
          </p:cNvPr>
          <p:cNvSpPr>
            <a:spLocks noGrp="1"/>
          </p:cNvSpPr>
          <p:nvPr/>
        </p:nvSpPr>
        <p:spPr>
          <a:xfrm>
            <a:off x="1123950" y="3390900"/>
            <a:ext cx="33813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Reconocer Inicio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1831DD84-44DE-4645-8E32-95BD6FE4441E}"/>
              </a:ext>
            </a:extLst>
          </p:cNvPr>
          <p:cNvSpPr>
            <a:spLocks noGrp="1"/>
          </p:cNvSpPr>
          <p:nvPr/>
        </p:nvSpPr>
        <p:spPr>
          <a:xfrm>
            <a:off x="1123950" y="3733800"/>
            <a:ext cx="447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Punto de entrada y navegación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348F3BF-F64D-4287-A99D-05A5C3E4CFF5}"/>
              </a:ext>
            </a:extLst>
          </p:cNvPr>
          <p:cNvSpPr>
            <a:spLocks noGrp="1"/>
          </p:cNvSpPr>
          <p:nvPr/>
        </p:nvSpPr>
        <p:spPr>
          <a:xfrm>
            <a:off x="6191250" y="3438525"/>
            <a:ext cx="66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1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1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1:42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3DE9E73A-5120-49F5-9A54-826B6B16AC46}"/>
              </a:ext>
            </a:extLst>
          </p:cNvPr>
          <p:cNvSpPr>
            <a:spLocks noGrp="1"/>
          </p:cNvSpPr>
          <p:nvPr/>
        </p:nvSpPr>
        <p:spPr>
          <a:xfrm>
            <a:off x="7219950" y="3419475"/>
            <a:ext cx="238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1" u="sng" dirty="0">
                <a:solidFill>
                  <a:srgbClr val="3D8DFF"/>
                </a:solidFill>
                <a:latin typeface="Arial"/>
                <a:ea typeface="Arial"/>
                <a:cs typeface="Arial"/>
                <a:hlinkClick r:id="rId5"/>
              </a:rPr>
              <a:t>Ver video oficial →</a:t>
            </a:r>
          </a:p>
        </p:txBody>
      </p:sp>
      <p:sp>
        <p:nvSpPr>
          <p:cNvPr id="22" name="Conector recto 21">
            <a:extLst>
              <a:ext uri="{FF2B5EF4-FFF2-40B4-BE49-F238E27FC236}">
                <a16:creationId xmlns:a16="http://schemas.microsoft.com/office/drawing/2014/main" id="{86EF7FD1-FD8D-48A3-AFA8-1A7A131C3D08}"/>
              </a:ext>
            </a:extLst>
          </p:cNvPr>
          <p:cNvSpPr>
            <a:spLocks noGrp="1"/>
          </p:cNvSpPr>
          <p:nvPr/>
        </p:nvSpPr>
        <p:spPr>
          <a:xfrm>
            <a:off x="552450" y="4095750"/>
            <a:ext cx="106680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EA8DB53A-A443-409C-BFF7-2289DA797109}"/>
              </a:ext>
            </a:extLst>
          </p:cNvPr>
          <p:cNvSpPr>
            <a:spLocks noGrp="1"/>
          </p:cNvSpPr>
          <p:nvPr/>
        </p:nvSpPr>
        <p:spPr>
          <a:xfrm>
            <a:off x="552450" y="4305300"/>
            <a:ext cx="457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125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AC5FEA61-A4E2-4C72-994B-1C241968C5B9}"/>
              </a:ext>
            </a:extLst>
          </p:cNvPr>
          <p:cNvSpPr>
            <a:spLocks noGrp="1"/>
          </p:cNvSpPr>
          <p:nvPr/>
        </p:nvSpPr>
        <p:spPr>
          <a:xfrm>
            <a:off x="1123950" y="4257675"/>
            <a:ext cx="33813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Explorar Biblioteca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6523CBE3-A199-41D2-8147-E394FF7F3580}"/>
              </a:ext>
            </a:extLst>
          </p:cNvPr>
          <p:cNvSpPr>
            <a:spLocks noGrp="1"/>
          </p:cNvSpPr>
          <p:nvPr/>
        </p:nvSpPr>
        <p:spPr>
          <a:xfrm>
            <a:off x="1123950" y="4600575"/>
            <a:ext cx="447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Currículos, audiencias y recursos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ACE36A0F-CC93-4583-B790-0095AD201F76}"/>
              </a:ext>
            </a:extLst>
          </p:cNvPr>
          <p:cNvSpPr>
            <a:spLocks noGrp="1"/>
          </p:cNvSpPr>
          <p:nvPr/>
        </p:nvSpPr>
        <p:spPr>
          <a:xfrm>
            <a:off x="6191250" y="4305300"/>
            <a:ext cx="66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1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1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2:01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806913B3-0559-4B36-BE46-BD5CEC43481F}"/>
              </a:ext>
            </a:extLst>
          </p:cNvPr>
          <p:cNvSpPr>
            <a:spLocks noGrp="1"/>
          </p:cNvSpPr>
          <p:nvPr/>
        </p:nvSpPr>
        <p:spPr>
          <a:xfrm>
            <a:off x="7219950" y="4286250"/>
            <a:ext cx="238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1" u="sng" dirty="0">
                <a:solidFill>
                  <a:srgbClr val="3D8DFF"/>
                </a:solidFill>
                <a:latin typeface="Arial"/>
                <a:ea typeface="Arial"/>
                <a:cs typeface="Arial"/>
                <a:hlinkClick r:id="rId6"/>
              </a:rPr>
              <a:t>Ver video oficial →</a:t>
            </a:r>
          </a:p>
        </p:txBody>
      </p:sp>
      <p:sp>
        <p:nvSpPr>
          <p:cNvPr id="28" name="Conector recto 27">
            <a:extLst>
              <a:ext uri="{FF2B5EF4-FFF2-40B4-BE49-F238E27FC236}">
                <a16:creationId xmlns:a16="http://schemas.microsoft.com/office/drawing/2014/main" id="{E84AA88B-AD51-49EF-917C-612501F23C40}"/>
              </a:ext>
            </a:extLst>
          </p:cNvPr>
          <p:cNvSpPr>
            <a:spLocks noGrp="1"/>
          </p:cNvSpPr>
          <p:nvPr/>
        </p:nvSpPr>
        <p:spPr>
          <a:xfrm>
            <a:off x="552450" y="4962525"/>
            <a:ext cx="106680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1764311F-773C-4139-922E-B843742B5A7E}"/>
              </a:ext>
            </a:extLst>
          </p:cNvPr>
          <p:cNvSpPr>
            <a:spLocks noGrp="1"/>
          </p:cNvSpPr>
          <p:nvPr/>
        </p:nvSpPr>
        <p:spPr>
          <a:xfrm>
            <a:off x="552450" y="5172075"/>
            <a:ext cx="457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125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F727E972-8AD8-41A0-92FB-B0767C2DCFA1}"/>
              </a:ext>
            </a:extLst>
          </p:cNvPr>
          <p:cNvSpPr>
            <a:spLocks noGrp="1"/>
          </p:cNvSpPr>
          <p:nvPr/>
        </p:nvSpPr>
        <p:spPr>
          <a:xfrm>
            <a:off x="1123950" y="5124450"/>
            <a:ext cx="33813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Usar la Biblia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CAD3B812-6932-48A5-B3AD-C95FD694BA5D}"/>
              </a:ext>
            </a:extLst>
          </p:cNvPr>
          <p:cNvSpPr>
            <a:spLocks noGrp="1"/>
          </p:cNvSpPr>
          <p:nvPr/>
        </p:nvSpPr>
        <p:spPr>
          <a:xfrm>
            <a:off x="1123950" y="5467350"/>
            <a:ext cx="447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Lectura bíblica dentro de la plataforma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80E2D400-CEC6-4A0D-8CD9-79EC524E8B03}"/>
              </a:ext>
            </a:extLst>
          </p:cNvPr>
          <p:cNvSpPr>
            <a:spLocks noGrp="1"/>
          </p:cNvSpPr>
          <p:nvPr/>
        </p:nvSpPr>
        <p:spPr>
          <a:xfrm>
            <a:off x="6191250" y="5172075"/>
            <a:ext cx="66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1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1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1:36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5E579909-586F-40EC-895A-8BF2974CDC31}"/>
              </a:ext>
            </a:extLst>
          </p:cNvPr>
          <p:cNvSpPr>
            <a:spLocks noGrp="1"/>
          </p:cNvSpPr>
          <p:nvPr/>
        </p:nvSpPr>
        <p:spPr>
          <a:xfrm>
            <a:off x="7219950" y="5153025"/>
            <a:ext cx="238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1" u="sng" dirty="0">
                <a:solidFill>
                  <a:srgbClr val="3D8DFF"/>
                </a:solidFill>
                <a:latin typeface="Arial"/>
                <a:ea typeface="Arial"/>
                <a:cs typeface="Arial"/>
                <a:hlinkClick r:id="rId7"/>
              </a:rPr>
              <a:t>Ver video oficial →</a:t>
            </a:r>
          </a:p>
        </p:txBody>
      </p:sp>
      <p:sp>
        <p:nvSpPr>
          <p:cNvPr id="34" name="Conector recto 33">
            <a:extLst>
              <a:ext uri="{FF2B5EF4-FFF2-40B4-BE49-F238E27FC236}">
                <a16:creationId xmlns:a16="http://schemas.microsoft.com/office/drawing/2014/main" id="{DF5CC647-CE6E-4835-B209-A6CC3B5C17FF}"/>
              </a:ext>
            </a:extLst>
          </p:cNvPr>
          <p:cNvSpPr>
            <a:spLocks noGrp="1"/>
          </p:cNvSpPr>
          <p:nvPr/>
        </p:nvSpPr>
        <p:spPr>
          <a:xfrm>
            <a:off x="552450" y="5829300"/>
            <a:ext cx="106680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5E82A974-6FE5-4C9C-895E-5C457EBB1EAE}"/>
              </a:ext>
            </a:extLst>
          </p:cNvPr>
          <p:cNvSpPr>
            <a:spLocks noGrp="1"/>
          </p:cNvSpPr>
          <p:nvPr/>
        </p:nvSpPr>
        <p:spPr>
          <a:xfrm>
            <a:off x="552450" y="6134100"/>
            <a:ext cx="1047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Orden recomendado para capacitar a un maestro nuevo antes de entrar a su primer plan curricular.</a:t>
            </a:r>
          </a:p>
        </p:txBody>
      </p:sp>
    </p:spTree>
    <p:extLst>
      <p:ext uri="{BB962C8B-B14F-4D97-AF65-F5344CB8AC3E}">
        <p14:creationId xmlns:p14="http://schemas.microsoft.com/office/powerpoint/2010/main" val="11967137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ángulo 29">
            <a:extLst>
              <a:ext uri="{FF2B5EF4-FFF2-40B4-BE49-F238E27FC236}">
                <a16:creationId xmlns:a16="http://schemas.microsoft.com/office/drawing/2014/main" id="{7EC96F17-809B-4D5B-AC71-7303B24CCAED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704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VIDEOGUÍA OFICIAL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298B0DD-6C5B-47AB-82D7-1FA9F9D0A458}"/>
              </a:ext>
            </a:extLst>
          </p:cNvPr>
          <p:cNvSpPr>
            <a:spLocks noGrp="1"/>
          </p:cNvSpPr>
          <p:nvPr/>
        </p:nvSpPr>
        <p:spPr>
          <a:xfrm>
            <a:off x="457200" y="590550"/>
            <a:ext cx="1081087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5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5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Los videos conectan el manejo de la plataforma con la clase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94C30E6B-D367-4B8A-AB45-93E8919539B2}"/>
              </a:ext>
            </a:extLst>
          </p:cNvPr>
          <p:cNvSpPr>
            <a:spLocks noGrp="1"/>
          </p:cNvSpPr>
          <p:nvPr/>
        </p:nvSpPr>
        <p:spPr>
          <a:xfrm>
            <a:off x="11087100" y="323850"/>
            <a:ext cx="666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defRPr sz="10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23</a:t>
            </a:r>
          </a:p>
        </p:txBody>
      </p:sp>
      <p:sp>
        <p:nvSpPr>
          <p:cNvPr id="4" name="Conector recto 3">
            <a:extLst>
              <a:ext uri="{FF2B5EF4-FFF2-40B4-BE49-F238E27FC236}">
                <a16:creationId xmlns:a16="http://schemas.microsoft.com/office/drawing/2014/main" id="{00F20D57-AC8B-4A1D-810E-5071DC9BE78E}"/>
              </a:ext>
            </a:extLst>
          </p:cNvPr>
          <p:cNvSpPr>
            <a:spLocks noGrp="1"/>
          </p:cNvSpPr>
          <p:nvPr/>
        </p:nvSpPr>
        <p:spPr>
          <a:xfrm>
            <a:off x="457200" y="1390650"/>
            <a:ext cx="112776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E044EA5D-72B0-44AE-B661-C1211EAE431D}"/>
              </a:ext>
            </a:extLst>
          </p:cNvPr>
          <p:cNvSpPr>
            <a:spLocks noGrp="1"/>
          </p:cNvSpPr>
          <p:nvPr/>
        </p:nvSpPr>
        <p:spPr>
          <a:xfrm>
            <a:off x="552450" y="1657350"/>
            <a:ext cx="4762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ORGANIZAR EL TRABAJO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BDE6652-75B6-4DB8-B0D8-D315F1BA07DE}"/>
              </a:ext>
            </a:extLst>
          </p:cNvPr>
          <p:cNvSpPr>
            <a:spLocks noGrp="1"/>
          </p:cNvSpPr>
          <p:nvPr/>
        </p:nvSpPr>
        <p:spPr>
          <a:xfrm>
            <a:off x="552450" y="2076450"/>
            <a:ext cx="304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Notas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54726C9-4E22-49FD-92B6-393A1EDA86B3}"/>
              </a:ext>
            </a:extLst>
          </p:cNvPr>
          <p:cNvSpPr>
            <a:spLocks noGrp="1"/>
          </p:cNvSpPr>
          <p:nvPr/>
        </p:nvSpPr>
        <p:spPr>
          <a:xfrm>
            <a:off x="552450" y="2419350"/>
            <a:ext cx="3905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Guardar observaciones durante el estudio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C8568D9-9E80-49C4-9082-9D56677F9AC3}"/>
              </a:ext>
            </a:extLst>
          </p:cNvPr>
          <p:cNvSpPr>
            <a:spLocks noGrp="1"/>
          </p:cNvSpPr>
          <p:nvPr/>
        </p:nvSpPr>
        <p:spPr>
          <a:xfrm>
            <a:off x="3619500" y="2076450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1" u="sng" dirty="0">
                <a:solidFill>
                  <a:srgbClr val="3D8DFF"/>
                </a:solidFill>
                <a:latin typeface="Arial"/>
                <a:ea typeface="Arial"/>
                <a:cs typeface="Arial"/>
                <a:hlinkClick r:id="rId3"/>
              </a:rPr>
              <a:t>Ver · 3:46 →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A71571D-378E-43D4-A19C-31EE23667944}"/>
              </a:ext>
            </a:extLst>
          </p:cNvPr>
          <p:cNvSpPr>
            <a:spLocks noGrp="1"/>
          </p:cNvSpPr>
          <p:nvPr/>
        </p:nvSpPr>
        <p:spPr>
          <a:xfrm>
            <a:off x="552450" y="3076575"/>
            <a:ext cx="304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Grupos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AC09925-0254-4564-86E6-3C57B4532DFD}"/>
              </a:ext>
            </a:extLst>
          </p:cNvPr>
          <p:cNvSpPr>
            <a:spLocks noGrp="1"/>
          </p:cNvSpPr>
          <p:nvPr/>
        </p:nvSpPr>
        <p:spPr>
          <a:xfrm>
            <a:off x="552450" y="3419475"/>
            <a:ext cx="3905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Reconocer el espacio de grupos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947B671-8D5B-4C9E-8E84-D79E95A101D0}"/>
              </a:ext>
            </a:extLst>
          </p:cNvPr>
          <p:cNvSpPr>
            <a:spLocks noGrp="1"/>
          </p:cNvSpPr>
          <p:nvPr/>
        </p:nvSpPr>
        <p:spPr>
          <a:xfrm>
            <a:off x="3619500" y="3076575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1" u="sng" dirty="0">
                <a:solidFill>
                  <a:srgbClr val="3D8DFF"/>
                </a:solidFill>
                <a:latin typeface="Arial"/>
                <a:ea typeface="Arial"/>
                <a:cs typeface="Arial"/>
                <a:hlinkClick r:id="rId4"/>
              </a:rPr>
              <a:t>Ver · 2:08 →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2369AAE0-D1A7-44F6-A7DA-E5ACE09D09B9}"/>
              </a:ext>
            </a:extLst>
          </p:cNvPr>
          <p:cNvSpPr>
            <a:spLocks noGrp="1"/>
          </p:cNvSpPr>
          <p:nvPr/>
        </p:nvSpPr>
        <p:spPr>
          <a:xfrm>
            <a:off x="552450" y="4076700"/>
            <a:ext cx="304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Detalles de Grupos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59938CE-60B7-4C5C-A4DD-0C2A9E252FDC}"/>
              </a:ext>
            </a:extLst>
          </p:cNvPr>
          <p:cNvSpPr>
            <a:spLocks noGrp="1"/>
          </p:cNvSpPr>
          <p:nvPr/>
        </p:nvSpPr>
        <p:spPr>
          <a:xfrm>
            <a:off x="552450" y="4419600"/>
            <a:ext cx="3905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Administrar y acompañar participantes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B5A0C4A-6844-4ED8-A584-FDE449CAE335}"/>
              </a:ext>
            </a:extLst>
          </p:cNvPr>
          <p:cNvSpPr>
            <a:spLocks noGrp="1"/>
          </p:cNvSpPr>
          <p:nvPr/>
        </p:nvSpPr>
        <p:spPr>
          <a:xfrm>
            <a:off x="3619500" y="4076700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1" u="sng" dirty="0">
                <a:solidFill>
                  <a:srgbClr val="3D8DFF"/>
                </a:solidFill>
                <a:latin typeface="Arial"/>
                <a:ea typeface="Arial"/>
                <a:cs typeface="Arial"/>
                <a:hlinkClick r:id="rId5"/>
              </a:rPr>
              <a:t>Ver · 4:51 →</a:t>
            </a:r>
          </a:p>
        </p:txBody>
      </p:sp>
      <p:sp>
        <p:nvSpPr>
          <p:cNvPr id="15" name="Conector recto 14">
            <a:extLst>
              <a:ext uri="{FF2B5EF4-FFF2-40B4-BE49-F238E27FC236}">
                <a16:creationId xmlns:a16="http://schemas.microsoft.com/office/drawing/2014/main" id="{A45C669C-D9D1-4A7C-A79F-3EE815173424}"/>
              </a:ext>
            </a:extLst>
          </p:cNvPr>
          <p:cNvSpPr>
            <a:spLocks noGrp="1"/>
          </p:cNvSpPr>
          <p:nvPr/>
        </p:nvSpPr>
        <p:spPr>
          <a:xfrm>
            <a:off x="5581650" y="1657350"/>
            <a:ext cx="0" cy="400050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201B907E-086B-4821-BD1A-B9D69AE5FE88}"/>
              </a:ext>
            </a:extLst>
          </p:cNvPr>
          <p:cNvSpPr>
            <a:spLocks noGrp="1"/>
          </p:cNvSpPr>
          <p:nvPr/>
        </p:nvSpPr>
        <p:spPr>
          <a:xfrm>
            <a:off x="6000750" y="1657350"/>
            <a:ext cx="5334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E9A78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E9A78"/>
                </a:solidFill>
                <a:latin typeface="Arial"/>
                <a:ea typeface="Arial"/>
                <a:cs typeface="Arial"/>
              </a:rPr>
              <a:t>OBSERVAR LA ADAPTACIÓN POR EDAD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774C0CEF-4208-465E-8FB6-87DA098EDE73}"/>
              </a:ext>
            </a:extLst>
          </p:cNvPr>
          <p:cNvSpPr>
            <a:spLocks noGrp="1"/>
          </p:cNvSpPr>
          <p:nvPr/>
        </p:nvSpPr>
        <p:spPr>
          <a:xfrm>
            <a:off x="6000750" y="2076450"/>
            <a:ext cx="1619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Adultos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EEB10DE-69D9-490E-92D2-26766C8A9BE2}"/>
              </a:ext>
            </a:extLst>
          </p:cNvPr>
          <p:cNvSpPr>
            <a:spLocks noGrp="1"/>
          </p:cNvSpPr>
          <p:nvPr/>
        </p:nvSpPr>
        <p:spPr>
          <a:xfrm>
            <a:off x="6000750" y="2381250"/>
            <a:ext cx="3619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Yo respondo a Dios todos los días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D70E0623-CBA5-42AE-ABBC-87DF00D6C442}"/>
              </a:ext>
            </a:extLst>
          </p:cNvPr>
          <p:cNvSpPr>
            <a:spLocks noGrp="1"/>
          </p:cNvSpPr>
          <p:nvPr/>
        </p:nvSpPr>
        <p:spPr>
          <a:xfrm>
            <a:off x="9810750" y="2076450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1" u="sng" dirty="0">
                <a:solidFill>
                  <a:srgbClr val="3D8DFF"/>
                </a:solidFill>
                <a:latin typeface="Arial"/>
                <a:ea typeface="Arial"/>
                <a:cs typeface="Arial"/>
                <a:hlinkClick r:id="rId6"/>
              </a:rPr>
              <a:t>Ver · 3:36 →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753B37AA-47D4-460D-90AD-60134B40C37A}"/>
              </a:ext>
            </a:extLst>
          </p:cNvPr>
          <p:cNvSpPr>
            <a:spLocks noGrp="1"/>
          </p:cNvSpPr>
          <p:nvPr/>
        </p:nvSpPr>
        <p:spPr>
          <a:xfrm>
            <a:off x="6000750" y="2943225"/>
            <a:ext cx="1619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1">
                <a:solidFill>
                  <a:srgbClr val="3E9A78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1" dirty="0">
                <a:solidFill>
                  <a:srgbClr val="3E9A78"/>
                </a:solidFill>
                <a:latin typeface="Arial"/>
                <a:ea typeface="Arial"/>
                <a:cs typeface="Arial"/>
              </a:rPr>
              <a:t>Jóvenes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1FB5473-6F5C-474C-951E-FDC3E90D5C85}"/>
              </a:ext>
            </a:extLst>
          </p:cNvPr>
          <p:cNvSpPr>
            <a:spLocks noGrp="1"/>
          </p:cNvSpPr>
          <p:nvPr/>
        </p:nvSpPr>
        <p:spPr>
          <a:xfrm>
            <a:off x="6000750" y="3248025"/>
            <a:ext cx="3619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El Espíritu Santo me da poder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5B1E4CCD-5076-4DAF-B0B9-6575E4BD2EE7}"/>
              </a:ext>
            </a:extLst>
          </p:cNvPr>
          <p:cNvSpPr>
            <a:spLocks noGrp="1"/>
          </p:cNvSpPr>
          <p:nvPr/>
        </p:nvSpPr>
        <p:spPr>
          <a:xfrm>
            <a:off x="9810750" y="2943225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1">
                <a:solidFill>
                  <a:srgbClr val="3E9A78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1" u="sng" dirty="0">
                <a:solidFill>
                  <a:srgbClr val="3E9A78"/>
                </a:solidFill>
                <a:latin typeface="Arial"/>
                <a:ea typeface="Arial"/>
                <a:cs typeface="Arial"/>
                <a:hlinkClick r:id="rId7"/>
              </a:rPr>
              <a:t>Ver · 3:00 →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E32E4485-FF06-46E2-AB75-2B42B5E58BCB}"/>
              </a:ext>
            </a:extLst>
          </p:cNvPr>
          <p:cNvSpPr>
            <a:spLocks noGrp="1"/>
          </p:cNvSpPr>
          <p:nvPr/>
        </p:nvSpPr>
        <p:spPr>
          <a:xfrm>
            <a:off x="6000750" y="3810000"/>
            <a:ext cx="1619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1">
                <a:solidFill>
                  <a:srgbClr val="D99A2B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1" dirty="0">
                <a:solidFill>
                  <a:srgbClr val="D99A2B"/>
                </a:solidFill>
                <a:latin typeface="Arial"/>
                <a:ea typeface="Arial"/>
                <a:cs typeface="Arial"/>
              </a:rPr>
              <a:t>Niños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F025B311-476F-4EB9-84D8-C02096A54B04}"/>
              </a:ext>
            </a:extLst>
          </p:cNvPr>
          <p:cNvSpPr>
            <a:spLocks noGrp="1"/>
          </p:cNvSpPr>
          <p:nvPr/>
        </p:nvSpPr>
        <p:spPr>
          <a:xfrm>
            <a:off x="6000750" y="4114800"/>
            <a:ext cx="3619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Dios me ayuda ante miedo y ansiedad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73B71B8C-7BC1-470A-BD40-A6B560CF3F36}"/>
              </a:ext>
            </a:extLst>
          </p:cNvPr>
          <p:cNvSpPr>
            <a:spLocks noGrp="1"/>
          </p:cNvSpPr>
          <p:nvPr/>
        </p:nvSpPr>
        <p:spPr>
          <a:xfrm>
            <a:off x="9810750" y="3810000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1">
                <a:solidFill>
                  <a:srgbClr val="D99A2B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1" u="sng" dirty="0">
                <a:solidFill>
                  <a:srgbClr val="D99A2B"/>
                </a:solidFill>
                <a:latin typeface="Arial"/>
                <a:ea typeface="Arial"/>
                <a:cs typeface="Arial"/>
                <a:hlinkClick r:id="rId8"/>
              </a:rPr>
              <a:t>Ver · 3:00 →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B7D56B16-C5B3-4DDD-825C-CE10A75EB642}"/>
              </a:ext>
            </a:extLst>
          </p:cNvPr>
          <p:cNvSpPr>
            <a:spLocks noGrp="1"/>
          </p:cNvSpPr>
          <p:nvPr/>
        </p:nvSpPr>
        <p:spPr>
          <a:xfrm>
            <a:off x="6000750" y="4676775"/>
            <a:ext cx="1619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1">
                <a:solidFill>
                  <a:srgbClr val="D7768D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1" dirty="0">
                <a:solidFill>
                  <a:srgbClr val="D7768D"/>
                </a:solidFill>
                <a:latin typeface="Arial"/>
                <a:ea typeface="Arial"/>
                <a:cs typeface="Arial"/>
              </a:rPr>
              <a:t>Preescolares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70326416-6D49-4AC8-82CE-93FD6909BCE3}"/>
              </a:ext>
            </a:extLst>
          </p:cNvPr>
          <p:cNvSpPr>
            <a:spLocks noGrp="1"/>
          </p:cNvSpPr>
          <p:nvPr/>
        </p:nvSpPr>
        <p:spPr>
          <a:xfrm>
            <a:off x="6000750" y="4981575"/>
            <a:ext cx="3619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Tengo fe valerosa · Parte 1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9209BD83-A9D1-468A-A058-B7DA2DB467F4}"/>
              </a:ext>
            </a:extLst>
          </p:cNvPr>
          <p:cNvSpPr>
            <a:spLocks noGrp="1"/>
          </p:cNvSpPr>
          <p:nvPr/>
        </p:nvSpPr>
        <p:spPr>
          <a:xfrm>
            <a:off x="9810750" y="4676775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1">
                <a:solidFill>
                  <a:srgbClr val="D7768D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1" u="sng" dirty="0">
                <a:solidFill>
                  <a:srgbClr val="D7768D"/>
                </a:solidFill>
                <a:latin typeface="Arial"/>
                <a:ea typeface="Arial"/>
                <a:cs typeface="Arial"/>
                <a:hlinkClick r:id="rId9"/>
              </a:rPr>
              <a:t>Ver · 2:23 →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87F3DB9B-D995-4FC9-9769-3F8EC9F457B5}"/>
              </a:ext>
            </a:extLst>
          </p:cNvPr>
          <p:cNvSpPr>
            <a:spLocks noGrp="1"/>
          </p:cNvSpPr>
          <p:nvPr/>
        </p:nvSpPr>
        <p:spPr>
          <a:xfrm>
            <a:off x="6000750" y="5810250"/>
            <a:ext cx="5238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Los ejemplos permiten comparar cómo una misma plataforma cambia el lenguaje, el ritmo y las actividades según la audiencia.</a:t>
            </a:r>
          </a:p>
        </p:txBody>
      </p:sp>
    </p:spTree>
    <p:extLst>
      <p:ext uri="{BB962C8B-B14F-4D97-AF65-F5344CB8AC3E}">
        <p14:creationId xmlns:p14="http://schemas.microsoft.com/office/powerpoint/2010/main" val="11458349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>
            <a:extLst>
              <a:ext uri="{FF2B5EF4-FFF2-40B4-BE49-F238E27FC236}">
                <a16:creationId xmlns:a16="http://schemas.microsoft.com/office/drawing/2014/main" id="{8DC18046-89DA-40FC-AC0E-8C62AC8052D0}"/>
              </a:ext>
            </a:extLst>
          </p:cNvPr>
          <p:cNvSpPr>
            <a:spLocks noGrp="1"/>
          </p:cNvSpPr>
          <p:nvPr/>
        </p:nvSpPr>
        <p:spPr>
          <a:xfrm>
            <a:off x="514350" y="552450"/>
            <a:ext cx="6096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6DCBF4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6DCBF4"/>
                </a:solidFill>
                <a:latin typeface="Arial"/>
                <a:ea typeface="Arial"/>
                <a:cs typeface="Arial"/>
              </a:rPr>
              <a:t>UNA MISMA HISTORIA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DBE747D-D41E-48FD-8BA9-B8A8A7C79E7B}"/>
              </a:ext>
            </a:extLst>
          </p:cNvPr>
          <p:cNvSpPr>
            <a:spLocks noGrp="1"/>
          </p:cNvSpPr>
          <p:nvPr/>
        </p:nvSpPr>
        <p:spPr>
          <a:xfrm>
            <a:off x="514350" y="1257300"/>
            <a:ext cx="58102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4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43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Preparar.</a:t>
            </a:r>
          </a:p>
          <a:p>
            <a:pPr algn="l">
              <a:defRPr sz="4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43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Enseñar.</a:t>
            </a:r>
          </a:p>
          <a:p>
            <a:pPr algn="l">
              <a:defRPr sz="4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43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Acompañar.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74803960-874A-45E5-B00D-B895C32B4909}"/>
              </a:ext>
            </a:extLst>
          </p:cNvPr>
          <p:cNvSpPr>
            <a:spLocks noGrp="1"/>
          </p:cNvSpPr>
          <p:nvPr/>
        </p:nvSpPr>
        <p:spPr>
          <a:xfrm>
            <a:off x="552450" y="4095750"/>
            <a:ext cx="6191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725" b="0">
                <a:solidFill>
                  <a:srgbClr val="D7DBE2"/>
                </a:solidFill>
                <a:latin typeface="Arial"/>
                <a:ea typeface="Arial"/>
                <a:cs typeface="Arial"/>
              </a:defRPr>
            </a:pPr>
            <a:r>
              <a:rPr lang="es-ES_tradnl" sz="1725" b="0" dirty="0">
                <a:solidFill>
                  <a:srgbClr val="D7DBE2"/>
                </a:solidFill>
                <a:latin typeface="Arial"/>
                <a:ea typeface="Arial"/>
                <a:cs typeface="Arial"/>
              </a:rPr>
              <a:t>La aplicación convierte la estructura curricular en una ruta concreta para que cada maestro conduzca la Biblia con propósito, recursos y un lenguaje apropiado para su grupo.</a:t>
            </a:r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2131DC28-CE35-4682-A15E-24CA0A350626}"/>
              </a:ext>
            </a:extLst>
          </p:cNvPr>
          <p:cNvSpPr>
            <a:spLocks noGrp="1"/>
          </p:cNvSpPr>
          <p:nvPr/>
        </p:nvSpPr>
        <p:spPr>
          <a:xfrm>
            <a:off x="7429500" y="1123950"/>
            <a:ext cx="3619500" cy="723900"/>
          </a:xfrm>
          <a:prstGeom prst="roundRect">
            <a:avLst>
              <a:gd name="adj" fmla="val 23684"/>
            </a:avLst>
          </a:prstGeom>
          <a:solidFill>
            <a:srgbClr val="3D8DFF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CEEADA9-2354-4457-9AA6-A0F3C12BF01D}"/>
              </a:ext>
            </a:extLst>
          </p:cNvPr>
          <p:cNvSpPr>
            <a:spLocks noGrp="1"/>
          </p:cNvSpPr>
          <p:nvPr/>
        </p:nvSpPr>
        <p:spPr>
          <a:xfrm>
            <a:off x="7715250" y="1323975"/>
            <a:ext cx="3048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875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Adultos</a:t>
            </a: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D97AAA5D-5263-4A27-AFEF-5CA73E4E8F97}"/>
              </a:ext>
            </a:extLst>
          </p:cNvPr>
          <p:cNvSpPr>
            <a:spLocks noGrp="1"/>
          </p:cNvSpPr>
          <p:nvPr/>
        </p:nvSpPr>
        <p:spPr>
          <a:xfrm>
            <a:off x="7429500" y="2190750"/>
            <a:ext cx="3619500" cy="723900"/>
          </a:xfrm>
          <a:prstGeom prst="roundRect">
            <a:avLst>
              <a:gd name="adj" fmla="val 23684"/>
            </a:avLst>
          </a:prstGeom>
          <a:solidFill>
            <a:srgbClr val="3E9A78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11489E2-C6E2-46A9-8872-5E234154AE0D}"/>
              </a:ext>
            </a:extLst>
          </p:cNvPr>
          <p:cNvSpPr>
            <a:spLocks noGrp="1"/>
          </p:cNvSpPr>
          <p:nvPr/>
        </p:nvSpPr>
        <p:spPr>
          <a:xfrm>
            <a:off x="7715250" y="2390775"/>
            <a:ext cx="3048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875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Jóvenes</a:t>
            </a: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FD55C4A6-E13D-417D-9D1A-73EF535DC31C}"/>
              </a:ext>
            </a:extLst>
          </p:cNvPr>
          <p:cNvSpPr>
            <a:spLocks noGrp="1"/>
          </p:cNvSpPr>
          <p:nvPr/>
        </p:nvSpPr>
        <p:spPr>
          <a:xfrm>
            <a:off x="7429500" y="3257550"/>
            <a:ext cx="3619500" cy="723900"/>
          </a:xfrm>
          <a:prstGeom prst="roundRect">
            <a:avLst>
              <a:gd name="adj" fmla="val 23684"/>
            </a:avLst>
          </a:prstGeom>
          <a:solidFill>
            <a:srgbClr val="D99A2B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3C1F31E-745D-4B10-9415-A4415C9372D9}"/>
              </a:ext>
            </a:extLst>
          </p:cNvPr>
          <p:cNvSpPr>
            <a:spLocks noGrp="1"/>
          </p:cNvSpPr>
          <p:nvPr/>
        </p:nvSpPr>
        <p:spPr>
          <a:xfrm>
            <a:off x="7715250" y="3457575"/>
            <a:ext cx="3048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875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Niños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32A21C3F-8C15-453E-B6FA-8D5BF9216D8A}"/>
              </a:ext>
            </a:extLst>
          </p:cNvPr>
          <p:cNvSpPr>
            <a:spLocks noGrp="1"/>
          </p:cNvSpPr>
          <p:nvPr/>
        </p:nvSpPr>
        <p:spPr>
          <a:xfrm>
            <a:off x="7429500" y="4324350"/>
            <a:ext cx="3619500" cy="723900"/>
          </a:xfrm>
          <a:prstGeom prst="roundRect">
            <a:avLst>
              <a:gd name="adj" fmla="val 23684"/>
            </a:avLst>
          </a:prstGeom>
          <a:solidFill>
            <a:srgbClr val="D7768D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09CF9A5D-66E9-4242-8A57-0DDD6BE5FA34}"/>
              </a:ext>
            </a:extLst>
          </p:cNvPr>
          <p:cNvSpPr>
            <a:spLocks noGrp="1"/>
          </p:cNvSpPr>
          <p:nvPr/>
        </p:nvSpPr>
        <p:spPr>
          <a:xfrm>
            <a:off x="7715250" y="4524375"/>
            <a:ext cx="3048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875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Preescolares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C9F4F54-276F-4E1A-A9CA-8C0A7B29381B}"/>
              </a:ext>
            </a:extLst>
          </p:cNvPr>
          <p:cNvSpPr>
            <a:spLocks noGrp="1"/>
          </p:cNvSpPr>
          <p:nvPr/>
        </p:nvSpPr>
        <p:spPr>
          <a:xfrm>
            <a:off x="552450" y="6153150"/>
            <a:ext cx="3429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125" b="0">
                <a:solidFill>
                  <a:srgbClr val="AEB5C0"/>
                </a:solidFill>
                <a:latin typeface="Arial"/>
                <a:ea typeface="Arial"/>
                <a:cs typeface="Arial"/>
              </a:defRPr>
            </a:pPr>
            <a:r>
              <a:rPr lang="es-ES_tradnl" sz="1125" b="0" dirty="0">
                <a:solidFill>
                  <a:srgbClr val="AEB5C0"/>
                </a:solidFill>
                <a:latin typeface="Arial"/>
                <a:ea typeface="Arial"/>
                <a:cs typeface="Arial"/>
              </a:rPr>
              <a:t>Bible </a:t>
            </a:r>
            <a:r>
              <a:rPr lang="es-ES_tradnl" sz="1125" b="0" dirty="0" err="1">
                <a:solidFill>
                  <a:srgbClr val="AEB5C0"/>
                </a:solidFill>
                <a:latin typeface="Arial"/>
                <a:ea typeface="Arial"/>
                <a:cs typeface="Arial"/>
              </a:rPr>
              <a:t>Engagement</a:t>
            </a:r>
            <a:r>
              <a:rPr lang="es-ES_tradnl" sz="1125" b="0" dirty="0">
                <a:solidFill>
                  <a:srgbClr val="AEB5C0"/>
                </a:solidFill>
                <a:latin typeface="Arial"/>
                <a:ea typeface="Arial"/>
                <a:cs typeface="Arial"/>
              </a:rPr>
              <a:t> Project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13B62A10-DD68-419A-8EAC-9792B5B055A9}"/>
              </a:ext>
            </a:extLst>
          </p:cNvPr>
          <p:cNvSpPr>
            <a:spLocks noGrp="1"/>
          </p:cNvSpPr>
          <p:nvPr/>
        </p:nvSpPr>
        <p:spPr>
          <a:xfrm>
            <a:off x="552450" y="6419850"/>
            <a:ext cx="4953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975" b="0">
                <a:solidFill>
                  <a:srgbClr val="6DCBF4"/>
                </a:solidFill>
                <a:latin typeface="Arial"/>
                <a:ea typeface="Arial"/>
                <a:cs typeface="Arial"/>
              </a:defRPr>
            </a:pPr>
            <a:r>
              <a:rPr lang="es-ES_tradnl" sz="975" b="0" dirty="0">
                <a:solidFill>
                  <a:srgbClr val="6DCBF4"/>
                </a:solidFill>
                <a:latin typeface="Arial"/>
                <a:ea typeface="Arial"/>
                <a:cs typeface="Arial"/>
              </a:rPr>
              <a:t>Canal oficial: </a:t>
            </a:r>
            <a:r>
              <a:rPr lang="es-ES_tradnl" sz="975" b="0" dirty="0" err="1">
                <a:solidFill>
                  <a:srgbClr val="6DCBF4"/>
                </a:solidFill>
                <a:latin typeface="Arial"/>
                <a:ea typeface="Arial"/>
                <a:cs typeface="Arial"/>
              </a:rPr>
              <a:t>youtube.com</a:t>
            </a:r>
            <a:r>
              <a:rPr lang="es-ES_tradnl" sz="975" b="0" dirty="0">
                <a:solidFill>
                  <a:srgbClr val="6DCBF4"/>
                </a:solidFill>
                <a:latin typeface="Arial"/>
                <a:ea typeface="Arial"/>
                <a:cs typeface="Arial"/>
              </a:rPr>
              <a:t>/@</a:t>
            </a:r>
            <a:r>
              <a:rPr lang="es-ES_tradnl" sz="975" b="0" dirty="0" err="1">
                <a:solidFill>
                  <a:srgbClr val="6DCBF4"/>
                </a:solidFill>
                <a:latin typeface="Arial"/>
                <a:ea typeface="Arial"/>
                <a:cs typeface="Arial"/>
              </a:rPr>
              <a:t>ProyectoCompromisoBíblico</a:t>
            </a:r>
            <a:endParaRPr lang="es-ES_tradnl" sz="975" b="0" dirty="0">
              <a:solidFill>
                <a:srgbClr val="6DCBF4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5585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>
            <a:extLst>
              <a:ext uri="{FF2B5EF4-FFF2-40B4-BE49-F238E27FC236}">
                <a16:creationId xmlns:a16="http://schemas.microsoft.com/office/drawing/2014/main" id="{FA0645F9-0885-4484-987D-665849DB236E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704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LA APLICACIÓN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039938C-B396-489C-9961-108A480963BF}"/>
              </a:ext>
            </a:extLst>
          </p:cNvPr>
          <p:cNvSpPr>
            <a:spLocks noGrp="1"/>
          </p:cNvSpPr>
          <p:nvPr/>
        </p:nvSpPr>
        <p:spPr>
          <a:xfrm>
            <a:off x="457200" y="590550"/>
            <a:ext cx="1081087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8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La biblioteca cruza programas y rangos etarios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35A09C0D-9428-4E8F-9CF0-D4203074832D}"/>
              </a:ext>
            </a:extLst>
          </p:cNvPr>
          <p:cNvSpPr>
            <a:spLocks noGrp="1"/>
          </p:cNvSpPr>
          <p:nvPr/>
        </p:nvSpPr>
        <p:spPr>
          <a:xfrm>
            <a:off x="11087100" y="323850"/>
            <a:ext cx="666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defRPr sz="10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Conector recto 3">
            <a:extLst>
              <a:ext uri="{FF2B5EF4-FFF2-40B4-BE49-F238E27FC236}">
                <a16:creationId xmlns:a16="http://schemas.microsoft.com/office/drawing/2014/main" id="{12028AA0-33D9-4F4E-8788-D5A74696E08E}"/>
              </a:ext>
            </a:extLst>
          </p:cNvPr>
          <p:cNvSpPr>
            <a:spLocks noGrp="1"/>
          </p:cNvSpPr>
          <p:nvPr/>
        </p:nvSpPr>
        <p:spPr>
          <a:xfrm>
            <a:off x="457200" y="1390650"/>
            <a:ext cx="112776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rcRect l="2409" r="2409"/>
          <a:stretch>
            <a:fillRect/>
          </a:stretch>
        </p:blipFill>
        <p:spPr>
          <a:xfrm>
            <a:off x="533400" y="1619250"/>
            <a:ext cx="5905500" cy="3524250"/>
          </a:xfrm>
          <a:prstGeom prst="roundRect">
            <a:avLst>
              <a:gd name="adj" fmla="val 4324"/>
            </a:avLst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A14D0A71-3F6C-4BA4-BAAB-BDB16C9D06D6}"/>
              </a:ext>
            </a:extLst>
          </p:cNvPr>
          <p:cNvSpPr>
            <a:spLocks noGrp="1"/>
          </p:cNvSpPr>
          <p:nvPr/>
        </p:nvSpPr>
        <p:spPr>
          <a:xfrm>
            <a:off x="6858000" y="1733550"/>
            <a:ext cx="44767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0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0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La navegación combina currículo y audiencia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258629B-69F3-4936-8923-387A027DFFC8}"/>
              </a:ext>
            </a:extLst>
          </p:cNvPr>
          <p:cNvSpPr>
            <a:spLocks noGrp="1"/>
          </p:cNvSpPr>
          <p:nvPr/>
        </p:nvSpPr>
        <p:spPr>
          <a:xfrm>
            <a:off x="6858000" y="2571750"/>
            <a:ext cx="2000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Adultos</a:t>
            </a:r>
          </a:p>
        </p:txBody>
      </p:sp>
      <p:sp>
        <p:nvSpPr>
          <p:cNvPr id="8" name="Conector recto 7">
            <a:extLst>
              <a:ext uri="{FF2B5EF4-FFF2-40B4-BE49-F238E27FC236}">
                <a16:creationId xmlns:a16="http://schemas.microsoft.com/office/drawing/2014/main" id="{B89CD26E-F132-433F-89F0-12F7714D49F3}"/>
              </a:ext>
            </a:extLst>
          </p:cNvPr>
          <p:cNvSpPr>
            <a:spLocks noGrp="1"/>
          </p:cNvSpPr>
          <p:nvPr/>
        </p:nvSpPr>
        <p:spPr>
          <a:xfrm>
            <a:off x="6858000" y="2933700"/>
            <a:ext cx="1809750" cy="0"/>
          </a:xfrm>
          <a:prstGeom prst="line">
            <a:avLst/>
          </a:prstGeom>
          <a:noFill/>
          <a:ln w="476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95B2AC4-2C82-4380-A2E0-908783BE97F6}"/>
              </a:ext>
            </a:extLst>
          </p:cNvPr>
          <p:cNvSpPr>
            <a:spLocks noGrp="1"/>
          </p:cNvSpPr>
          <p:nvPr/>
        </p:nvSpPr>
        <p:spPr>
          <a:xfrm>
            <a:off x="9144000" y="2571750"/>
            <a:ext cx="2000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Devocional familiar</a:t>
            </a:r>
          </a:p>
        </p:txBody>
      </p:sp>
      <p:sp>
        <p:nvSpPr>
          <p:cNvPr id="10" name="Conector recto 9">
            <a:extLst>
              <a:ext uri="{FF2B5EF4-FFF2-40B4-BE49-F238E27FC236}">
                <a16:creationId xmlns:a16="http://schemas.microsoft.com/office/drawing/2014/main" id="{1C7B4B33-38B9-40E4-BB24-E73618E9E131}"/>
              </a:ext>
            </a:extLst>
          </p:cNvPr>
          <p:cNvSpPr>
            <a:spLocks noGrp="1"/>
          </p:cNvSpPr>
          <p:nvPr/>
        </p:nvSpPr>
        <p:spPr>
          <a:xfrm>
            <a:off x="9144000" y="2933700"/>
            <a:ext cx="1809750" cy="0"/>
          </a:xfrm>
          <a:prstGeom prst="line">
            <a:avLst/>
          </a:prstGeom>
          <a:noFill/>
          <a:ln w="476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3A52E45E-132F-4EA0-8C98-1D020694E654}"/>
              </a:ext>
            </a:extLst>
          </p:cNvPr>
          <p:cNvSpPr>
            <a:spLocks noGrp="1"/>
          </p:cNvSpPr>
          <p:nvPr/>
        </p:nvSpPr>
        <p:spPr>
          <a:xfrm>
            <a:off x="6858000" y="3429000"/>
            <a:ext cx="2000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Niños</a:t>
            </a:r>
          </a:p>
        </p:txBody>
      </p:sp>
      <p:sp>
        <p:nvSpPr>
          <p:cNvPr id="12" name="Conector recto 11">
            <a:extLst>
              <a:ext uri="{FF2B5EF4-FFF2-40B4-BE49-F238E27FC236}">
                <a16:creationId xmlns:a16="http://schemas.microsoft.com/office/drawing/2014/main" id="{9A22647A-DAA8-40A6-BF02-ADC5256B5C0A}"/>
              </a:ext>
            </a:extLst>
          </p:cNvPr>
          <p:cNvSpPr>
            <a:spLocks noGrp="1"/>
          </p:cNvSpPr>
          <p:nvPr/>
        </p:nvSpPr>
        <p:spPr>
          <a:xfrm>
            <a:off x="6858000" y="3790950"/>
            <a:ext cx="1809750" cy="0"/>
          </a:xfrm>
          <a:prstGeom prst="line">
            <a:avLst/>
          </a:prstGeom>
          <a:noFill/>
          <a:ln w="47625">
            <a:solidFill>
              <a:srgbClr val="D7768D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4B6D760-EA45-44AB-9CE5-B732E190DA40}"/>
              </a:ext>
            </a:extLst>
          </p:cNvPr>
          <p:cNvSpPr>
            <a:spLocks noGrp="1"/>
          </p:cNvSpPr>
          <p:nvPr/>
        </p:nvSpPr>
        <p:spPr>
          <a:xfrm>
            <a:off x="9144000" y="3429000"/>
            <a:ext cx="2000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Preescolares</a:t>
            </a:r>
          </a:p>
        </p:txBody>
      </p:sp>
      <p:sp>
        <p:nvSpPr>
          <p:cNvPr id="14" name="Conector recto 13">
            <a:extLst>
              <a:ext uri="{FF2B5EF4-FFF2-40B4-BE49-F238E27FC236}">
                <a16:creationId xmlns:a16="http://schemas.microsoft.com/office/drawing/2014/main" id="{21C25913-265F-43CF-A383-5CEB5DA7388B}"/>
              </a:ext>
            </a:extLst>
          </p:cNvPr>
          <p:cNvSpPr>
            <a:spLocks noGrp="1"/>
          </p:cNvSpPr>
          <p:nvPr/>
        </p:nvSpPr>
        <p:spPr>
          <a:xfrm>
            <a:off x="9144000" y="3790950"/>
            <a:ext cx="1809750" cy="0"/>
          </a:xfrm>
          <a:prstGeom prst="line">
            <a:avLst/>
          </a:prstGeom>
          <a:noFill/>
          <a:ln w="47625">
            <a:solidFill>
              <a:srgbClr val="D7768D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FAC4263E-C2C1-46AC-9CA8-836AF63A3FF1}"/>
              </a:ext>
            </a:extLst>
          </p:cNvPr>
          <p:cNvSpPr>
            <a:spLocks noGrp="1"/>
          </p:cNvSpPr>
          <p:nvPr/>
        </p:nvSpPr>
        <p:spPr>
          <a:xfrm>
            <a:off x="6858000" y="4286250"/>
            <a:ext cx="2000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Jóvenes</a:t>
            </a:r>
          </a:p>
        </p:txBody>
      </p:sp>
      <p:sp>
        <p:nvSpPr>
          <p:cNvPr id="16" name="Conector recto 15">
            <a:extLst>
              <a:ext uri="{FF2B5EF4-FFF2-40B4-BE49-F238E27FC236}">
                <a16:creationId xmlns:a16="http://schemas.microsoft.com/office/drawing/2014/main" id="{4EB22816-8B73-41DA-93E8-04445A348508}"/>
              </a:ext>
            </a:extLst>
          </p:cNvPr>
          <p:cNvSpPr>
            <a:spLocks noGrp="1"/>
          </p:cNvSpPr>
          <p:nvPr/>
        </p:nvSpPr>
        <p:spPr>
          <a:xfrm>
            <a:off x="6858000" y="4648200"/>
            <a:ext cx="1809750" cy="0"/>
          </a:xfrm>
          <a:prstGeom prst="line">
            <a:avLst/>
          </a:prstGeom>
          <a:noFill/>
          <a:ln w="47625">
            <a:solidFill>
              <a:srgbClr val="3E9A78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AD6F227C-191B-4A57-8E3A-AA22FCC164BA}"/>
              </a:ext>
            </a:extLst>
          </p:cNvPr>
          <p:cNvSpPr>
            <a:spLocks noGrp="1"/>
          </p:cNvSpPr>
          <p:nvPr/>
        </p:nvSpPr>
        <p:spPr>
          <a:xfrm>
            <a:off x="9144000" y="4286250"/>
            <a:ext cx="2000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Jóvenes líderes</a:t>
            </a:r>
          </a:p>
        </p:txBody>
      </p:sp>
      <p:sp>
        <p:nvSpPr>
          <p:cNvPr id="18" name="Conector recto 17">
            <a:extLst>
              <a:ext uri="{FF2B5EF4-FFF2-40B4-BE49-F238E27FC236}">
                <a16:creationId xmlns:a16="http://schemas.microsoft.com/office/drawing/2014/main" id="{975BF282-026D-4656-B124-7EFCBBCC539A}"/>
              </a:ext>
            </a:extLst>
          </p:cNvPr>
          <p:cNvSpPr>
            <a:spLocks noGrp="1"/>
          </p:cNvSpPr>
          <p:nvPr/>
        </p:nvSpPr>
        <p:spPr>
          <a:xfrm>
            <a:off x="9144000" y="4648200"/>
            <a:ext cx="1809750" cy="0"/>
          </a:xfrm>
          <a:prstGeom prst="line">
            <a:avLst/>
          </a:prstGeom>
          <a:noFill/>
          <a:ln w="47625">
            <a:solidFill>
              <a:srgbClr val="3E9A78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F7800DC6-1E06-4F1F-A662-3E4D04841D7F}"/>
              </a:ext>
            </a:extLst>
          </p:cNvPr>
          <p:cNvSpPr>
            <a:spLocks noGrp="1"/>
          </p:cNvSpPr>
          <p:nvPr/>
        </p:nvSpPr>
        <p:spPr>
          <a:xfrm>
            <a:off x="6858000" y="5391150"/>
            <a:ext cx="43815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0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50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La pantalla inicial presenta el currículo base y permite filtrar los productos disponibles.</a:t>
            </a:r>
          </a:p>
        </p:txBody>
      </p:sp>
    </p:spTree>
    <p:extLst>
      <p:ext uri="{BB962C8B-B14F-4D97-AF65-F5344CB8AC3E}">
        <p14:creationId xmlns:p14="http://schemas.microsoft.com/office/powerpoint/2010/main" val="851384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ángulo 29">
            <a:extLst>
              <a:ext uri="{FF2B5EF4-FFF2-40B4-BE49-F238E27FC236}">
                <a16:creationId xmlns:a16="http://schemas.microsoft.com/office/drawing/2014/main" id="{B5C3B74D-F7D7-4DA0-A9A8-E6A6EA257DAC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704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CURRÍCULO Y SERIES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2B6377E6-3FE0-4F9D-A863-582A75697DD9}"/>
              </a:ext>
            </a:extLst>
          </p:cNvPr>
          <p:cNvSpPr>
            <a:spLocks noGrp="1"/>
          </p:cNvSpPr>
          <p:nvPr/>
        </p:nvSpPr>
        <p:spPr>
          <a:xfrm>
            <a:off x="457200" y="590550"/>
            <a:ext cx="1081087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8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Tres años de currículo básico, más series temáticas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4A0E0A34-1E4E-429E-AB77-36272804DE00}"/>
              </a:ext>
            </a:extLst>
          </p:cNvPr>
          <p:cNvSpPr>
            <a:spLocks noGrp="1"/>
          </p:cNvSpPr>
          <p:nvPr/>
        </p:nvSpPr>
        <p:spPr>
          <a:xfrm>
            <a:off x="11087100" y="323850"/>
            <a:ext cx="666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defRPr sz="10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Conector recto 3">
            <a:extLst>
              <a:ext uri="{FF2B5EF4-FFF2-40B4-BE49-F238E27FC236}">
                <a16:creationId xmlns:a16="http://schemas.microsoft.com/office/drawing/2014/main" id="{7E81B0D5-3870-449C-A5F7-7DCE36637EA0}"/>
              </a:ext>
            </a:extLst>
          </p:cNvPr>
          <p:cNvSpPr>
            <a:spLocks noGrp="1"/>
          </p:cNvSpPr>
          <p:nvPr/>
        </p:nvSpPr>
        <p:spPr>
          <a:xfrm>
            <a:off x="457200" y="1390650"/>
            <a:ext cx="112776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B299F506-EA41-428E-83B4-BE9224B3DE59}"/>
              </a:ext>
            </a:extLst>
          </p:cNvPr>
          <p:cNvSpPr>
            <a:spLocks noGrp="1"/>
          </p:cNvSpPr>
          <p:nvPr/>
        </p:nvSpPr>
        <p:spPr>
          <a:xfrm>
            <a:off x="476250" y="1771650"/>
            <a:ext cx="2628900" cy="3333750"/>
          </a:xfrm>
          <a:prstGeom prst="roundRect">
            <a:avLst>
              <a:gd name="adj" fmla="val 6522"/>
            </a:avLst>
          </a:prstGeom>
          <a:solidFill>
            <a:srgbClr val="F1F2F4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10D60A37-05DC-473F-B88C-F1C0BF229D54}"/>
              </a:ext>
            </a:extLst>
          </p:cNvPr>
          <p:cNvSpPr>
            <a:spLocks noGrp="1"/>
          </p:cNvSpPr>
          <p:nvPr/>
        </p:nvSpPr>
        <p:spPr>
          <a:xfrm>
            <a:off x="476250" y="1771650"/>
            <a:ext cx="2628900" cy="628650"/>
          </a:xfrm>
          <a:prstGeom prst="roundRect">
            <a:avLst>
              <a:gd name="adj" fmla="val 27273"/>
            </a:avLst>
          </a:prstGeom>
          <a:solidFill>
            <a:srgbClr val="3D8DFF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B82EF92-13B1-439C-9E66-C66001146BF7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22479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ESCUCHA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CCAA044-4752-4343-B081-30F7283F842F}"/>
              </a:ext>
            </a:extLst>
          </p:cNvPr>
          <p:cNvSpPr>
            <a:spLocks noGrp="1"/>
          </p:cNvSpPr>
          <p:nvPr/>
        </p:nvSpPr>
        <p:spPr>
          <a:xfrm>
            <a:off x="666750" y="2619375"/>
            <a:ext cx="22479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Año 1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091805E-EAD8-4198-80F6-A12C25243FF5}"/>
              </a:ext>
            </a:extLst>
          </p:cNvPr>
          <p:cNvSpPr>
            <a:spLocks noGrp="1"/>
          </p:cNvSpPr>
          <p:nvPr/>
        </p:nvSpPr>
        <p:spPr>
          <a:xfrm>
            <a:off x="666750" y="3105150"/>
            <a:ext cx="21717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8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87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Conocer la gran historia bíblica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CD1F0BB1-5651-44A3-9A1D-BF3F5A898F9C}"/>
              </a:ext>
            </a:extLst>
          </p:cNvPr>
          <p:cNvSpPr>
            <a:spLocks noGrp="1"/>
          </p:cNvSpPr>
          <p:nvPr/>
        </p:nvSpPr>
        <p:spPr>
          <a:xfrm>
            <a:off x="666750" y="4476750"/>
            <a:ext cx="209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10 volúmenes · 40 sesiones</a:t>
            </a:r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67347697-A4B3-4DB7-AAFF-B1CCB1D0B5B2}"/>
              </a:ext>
            </a:extLst>
          </p:cNvPr>
          <p:cNvSpPr>
            <a:spLocks noGrp="1"/>
          </p:cNvSpPr>
          <p:nvPr/>
        </p:nvSpPr>
        <p:spPr>
          <a:xfrm>
            <a:off x="3352800" y="1771650"/>
            <a:ext cx="2628900" cy="3333750"/>
          </a:xfrm>
          <a:prstGeom prst="roundRect">
            <a:avLst>
              <a:gd name="adj" fmla="val 6522"/>
            </a:avLst>
          </a:prstGeom>
          <a:solidFill>
            <a:srgbClr val="F1F2F4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B81C3B20-74A3-47E0-8D7C-6AFFEA27C4B0}"/>
              </a:ext>
            </a:extLst>
          </p:cNvPr>
          <p:cNvSpPr>
            <a:spLocks noGrp="1"/>
          </p:cNvSpPr>
          <p:nvPr/>
        </p:nvSpPr>
        <p:spPr>
          <a:xfrm>
            <a:off x="3352800" y="1771650"/>
            <a:ext cx="2628900" cy="628650"/>
          </a:xfrm>
          <a:prstGeom prst="roundRect">
            <a:avLst>
              <a:gd name="adj" fmla="val 27273"/>
            </a:avLst>
          </a:prstGeom>
          <a:solidFill>
            <a:srgbClr val="D99A2B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5014695F-96AB-49F0-8D4D-C289411A403A}"/>
              </a:ext>
            </a:extLst>
          </p:cNvPr>
          <p:cNvSpPr>
            <a:spLocks noGrp="1"/>
          </p:cNvSpPr>
          <p:nvPr/>
        </p:nvSpPr>
        <p:spPr>
          <a:xfrm>
            <a:off x="3543300" y="1952625"/>
            <a:ext cx="22479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APRENDE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40395A91-7DC8-4BB1-B8A8-7CBDAB90B808}"/>
              </a:ext>
            </a:extLst>
          </p:cNvPr>
          <p:cNvSpPr>
            <a:spLocks noGrp="1"/>
          </p:cNvSpPr>
          <p:nvPr/>
        </p:nvSpPr>
        <p:spPr>
          <a:xfrm>
            <a:off x="3543300" y="2619375"/>
            <a:ext cx="22479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1">
                <a:solidFill>
                  <a:srgbClr val="D99A2B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1" dirty="0">
                <a:solidFill>
                  <a:srgbClr val="D99A2B"/>
                </a:solidFill>
                <a:latin typeface="Arial"/>
                <a:ea typeface="Arial"/>
                <a:cs typeface="Arial"/>
              </a:rPr>
              <a:t>Año 2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D2D1FD12-613F-4BBB-B492-5E720C5AB109}"/>
              </a:ext>
            </a:extLst>
          </p:cNvPr>
          <p:cNvSpPr>
            <a:spLocks noGrp="1"/>
          </p:cNvSpPr>
          <p:nvPr/>
        </p:nvSpPr>
        <p:spPr>
          <a:xfrm>
            <a:off x="3543300" y="3105150"/>
            <a:ext cx="21717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8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87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Comprender las verdades centrales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E7128FCD-1A6C-4347-9DAC-01BE716E5F6F}"/>
              </a:ext>
            </a:extLst>
          </p:cNvPr>
          <p:cNvSpPr>
            <a:spLocks noGrp="1"/>
          </p:cNvSpPr>
          <p:nvPr/>
        </p:nvSpPr>
        <p:spPr>
          <a:xfrm>
            <a:off x="3543300" y="4476750"/>
            <a:ext cx="209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10 volúmenes · 40 sesiones</a:t>
            </a:r>
          </a:p>
        </p:txBody>
      </p:sp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2512810E-6E64-42E1-9F5C-3957CFEB55E4}"/>
              </a:ext>
            </a:extLst>
          </p:cNvPr>
          <p:cNvSpPr>
            <a:spLocks noGrp="1"/>
          </p:cNvSpPr>
          <p:nvPr/>
        </p:nvSpPr>
        <p:spPr>
          <a:xfrm>
            <a:off x="6229350" y="1771650"/>
            <a:ext cx="2628900" cy="3333750"/>
          </a:xfrm>
          <a:prstGeom prst="roundRect">
            <a:avLst>
              <a:gd name="adj" fmla="val 6522"/>
            </a:avLst>
          </a:prstGeom>
          <a:solidFill>
            <a:srgbClr val="F1F2F4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DED97696-4EA7-451C-A111-08C22EF3D83A}"/>
              </a:ext>
            </a:extLst>
          </p:cNvPr>
          <p:cNvSpPr>
            <a:spLocks noGrp="1"/>
          </p:cNvSpPr>
          <p:nvPr/>
        </p:nvSpPr>
        <p:spPr>
          <a:xfrm>
            <a:off x="6229350" y="1771650"/>
            <a:ext cx="2628900" cy="628650"/>
          </a:xfrm>
          <a:prstGeom prst="roundRect">
            <a:avLst>
              <a:gd name="adj" fmla="val 27273"/>
            </a:avLst>
          </a:prstGeom>
          <a:solidFill>
            <a:srgbClr val="3E9A78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95DC3E64-AD99-4A6E-B07D-AEF613E07231}"/>
              </a:ext>
            </a:extLst>
          </p:cNvPr>
          <p:cNvSpPr>
            <a:spLocks noGrp="1"/>
          </p:cNvSpPr>
          <p:nvPr/>
        </p:nvSpPr>
        <p:spPr>
          <a:xfrm>
            <a:off x="6419850" y="1952625"/>
            <a:ext cx="22479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VIVE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F37BC857-4663-4951-926C-E451A102D646}"/>
              </a:ext>
            </a:extLst>
          </p:cNvPr>
          <p:cNvSpPr>
            <a:spLocks noGrp="1"/>
          </p:cNvSpPr>
          <p:nvPr/>
        </p:nvSpPr>
        <p:spPr>
          <a:xfrm>
            <a:off x="6419850" y="2619375"/>
            <a:ext cx="22479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1">
                <a:solidFill>
                  <a:srgbClr val="3E9A78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1" dirty="0">
                <a:solidFill>
                  <a:srgbClr val="3E9A78"/>
                </a:solidFill>
                <a:latin typeface="Arial"/>
                <a:ea typeface="Arial"/>
                <a:cs typeface="Arial"/>
              </a:rPr>
              <a:t>Año 3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61D8CA9-74DF-43F6-B910-98C96911FFF3}"/>
              </a:ext>
            </a:extLst>
          </p:cNvPr>
          <p:cNvSpPr>
            <a:spLocks noGrp="1"/>
          </p:cNvSpPr>
          <p:nvPr/>
        </p:nvSpPr>
        <p:spPr>
          <a:xfrm>
            <a:off x="6419850" y="3105150"/>
            <a:ext cx="21717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8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87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Practicar la fe en la vida diaria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4D22EA37-E6DD-4A88-B9C6-B008BE6111F5}"/>
              </a:ext>
            </a:extLst>
          </p:cNvPr>
          <p:cNvSpPr>
            <a:spLocks noGrp="1"/>
          </p:cNvSpPr>
          <p:nvPr/>
        </p:nvSpPr>
        <p:spPr>
          <a:xfrm>
            <a:off x="6419850" y="4476750"/>
            <a:ext cx="209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10 volúmenes · 40 sesiones</a:t>
            </a:r>
          </a:p>
        </p:txBody>
      </p:sp>
      <p:sp>
        <p:nvSpPr>
          <p:cNvPr id="23" name="Rectángulo redondeado 22">
            <a:extLst>
              <a:ext uri="{FF2B5EF4-FFF2-40B4-BE49-F238E27FC236}">
                <a16:creationId xmlns:a16="http://schemas.microsoft.com/office/drawing/2014/main" id="{A9CDA294-D20F-4BDA-A40E-D60868A16853}"/>
              </a:ext>
            </a:extLst>
          </p:cNvPr>
          <p:cNvSpPr>
            <a:spLocks noGrp="1"/>
          </p:cNvSpPr>
          <p:nvPr/>
        </p:nvSpPr>
        <p:spPr>
          <a:xfrm>
            <a:off x="9105900" y="1771650"/>
            <a:ext cx="2628900" cy="3333750"/>
          </a:xfrm>
          <a:prstGeom prst="roundRect">
            <a:avLst>
              <a:gd name="adj" fmla="val 6522"/>
            </a:avLst>
          </a:prstGeom>
          <a:solidFill>
            <a:srgbClr val="F1F2F4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24" name="Rectángulo redondeado 23">
            <a:extLst>
              <a:ext uri="{FF2B5EF4-FFF2-40B4-BE49-F238E27FC236}">
                <a16:creationId xmlns:a16="http://schemas.microsoft.com/office/drawing/2014/main" id="{E8E798F9-6A2C-4032-98CC-FDBBAEB31E1F}"/>
              </a:ext>
            </a:extLst>
          </p:cNvPr>
          <p:cNvSpPr>
            <a:spLocks noGrp="1"/>
          </p:cNvSpPr>
          <p:nvPr/>
        </p:nvSpPr>
        <p:spPr>
          <a:xfrm>
            <a:off x="9105900" y="1771650"/>
            <a:ext cx="2628900" cy="628650"/>
          </a:xfrm>
          <a:prstGeom prst="roundRect">
            <a:avLst>
              <a:gd name="adj" fmla="val 27273"/>
            </a:avLst>
          </a:prstGeom>
          <a:solidFill>
            <a:srgbClr val="D7768D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B990A0A1-C875-4342-9CF7-A8B8CBC79165}"/>
              </a:ext>
            </a:extLst>
          </p:cNvPr>
          <p:cNvSpPr>
            <a:spLocks noGrp="1"/>
          </p:cNvSpPr>
          <p:nvPr/>
        </p:nvSpPr>
        <p:spPr>
          <a:xfrm>
            <a:off x="9296400" y="1952625"/>
            <a:ext cx="22479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lang="es-ES_tradnl" sz="16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FUNDAMENTOS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F20CC677-0056-418B-8EB3-72390F5C8A87}"/>
              </a:ext>
            </a:extLst>
          </p:cNvPr>
          <p:cNvSpPr>
            <a:spLocks noGrp="1"/>
          </p:cNvSpPr>
          <p:nvPr/>
        </p:nvSpPr>
        <p:spPr>
          <a:xfrm>
            <a:off x="9296400" y="2619375"/>
            <a:ext cx="22479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1">
                <a:solidFill>
                  <a:srgbClr val="D7768D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1" dirty="0">
                <a:solidFill>
                  <a:srgbClr val="D7768D"/>
                </a:solidFill>
                <a:latin typeface="Arial"/>
                <a:ea typeface="Arial"/>
                <a:cs typeface="Arial"/>
              </a:rPr>
              <a:t>Serie · 14 semanas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321E5A8B-99D1-4F10-8150-53F980F09955}"/>
              </a:ext>
            </a:extLst>
          </p:cNvPr>
          <p:cNvSpPr>
            <a:spLocks noGrp="1"/>
          </p:cNvSpPr>
          <p:nvPr/>
        </p:nvSpPr>
        <p:spPr>
          <a:xfrm>
            <a:off x="9296400" y="3105150"/>
            <a:ext cx="21717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8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87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Consolidar convicciones esenciales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0A299DB7-BB67-4E4F-8F89-E94040605357}"/>
              </a:ext>
            </a:extLst>
          </p:cNvPr>
          <p:cNvSpPr>
            <a:spLocks noGrp="1"/>
          </p:cNvSpPr>
          <p:nvPr/>
        </p:nvSpPr>
        <p:spPr>
          <a:xfrm>
            <a:off x="9296400" y="4476750"/>
            <a:ext cx="209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14 sesiones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8B5E20B-24C0-41E9-87F8-BD9912BDA420}"/>
              </a:ext>
            </a:extLst>
          </p:cNvPr>
          <p:cNvSpPr>
            <a:spLocks noGrp="1"/>
          </p:cNvSpPr>
          <p:nvPr/>
        </p:nvSpPr>
        <p:spPr>
          <a:xfrm>
            <a:off x="533400" y="5505450"/>
            <a:ext cx="1081087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Fundamentos no es el Año 4. La biblioteca en inglés identifica Lead como Año 4; la página española aún presenta tres años básicos.</a:t>
            </a:r>
          </a:p>
        </p:txBody>
      </p:sp>
    </p:spTree>
    <p:extLst>
      <p:ext uri="{BB962C8B-B14F-4D97-AF65-F5344CB8AC3E}">
        <p14:creationId xmlns:p14="http://schemas.microsoft.com/office/powerpoint/2010/main" val="1976956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2228447E-E789-4A73-B881-02F15F39CA07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704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CONCEPTO Y EJEMPLO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03F66B7D-5D34-4E91-B0DE-51707912EBF1}"/>
              </a:ext>
            </a:extLst>
          </p:cNvPr>
          <p:cNvSpPr>
            <a:spLocks noGrp="1"/>
          </p:cNvSpPr>
          <p:nvPr/>
        </p:nvSpPr>
        <p:spPr>
          <a:xfrm>
            <a:off x="457200" y="590550"/>
            <a:ext cx="1081087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8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El volumen es una unidad temática de cuatro semanas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C35F6B2A-C1A3-470A-9CC4-5DF1A4FE972C}"/>
              </a:ext>
            </a:extLst>
          </p:cNvPr>
          <p:cNvSpPr>
            <a:spLocks noGrp="1"/>
          </p:cNvSpPr>
          <p:nvPr/>
        </p:nvSpPr>
        <p:spPr>
          <a:xfrm>
            <a:off x="11087100" y="323850"/>
            <a:ext cx="666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defRPr sz="10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Conector recto 3">
            <a:extLst>
              <a:ext uri="{FF2B5EF4-FFF2-40B4-BE49-F238E27FC236}">
                <a16:creationId xmlns:a16="http://schemas.microsoft.com/office/drawing/2014/main" id="{6D62EECD-4AE5-4995-9928-5C0CF93BE6BE}"/>
              </a:ext>
            </a:extLst>
          </p:cNvPr>
          <p:cNvSpPr>
            <a:spLocks noGrp="1"/>
          </p:cNvSpPr>
          <p:nvPr/>
        </p:nvSpPr>
        <p:spPr>
          <a:xfrm>
            <a:off x="457200" y="1390650"/>
            <a:ext cx="112776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EE1F6477-F57D-4DAB-B7C1-C2073C3003F9}"/>
              </a:ext>
            </a:extLst>
          </p:cNvPr>
          <p:cNvSpPr>
            <a:spLocks noGrp="1"/>
          </p:cNvSpPr>
          <p:nvPr/>
        </p:nvSpPr>
        <p:spPr>
          <a:xfrm>
            <a:off x="552450" y="1714500"/>
            <a:ext cx="2667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VOLUMEN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E505A8C-F33F-49EB-B141-B251D082F8EB}"/>
              </a:ext>
            </a:extLst>
          </p:cNvPr>
          <p:cNvSpPr>
            <a:spLocks noGrp="1"/>
          </p:cNvSpPr>
          <p:nvPr/>
        </p:nvSpPr>
        <p:spPr>
          <a:xfrm>
            <a:off x="552450" y="2095500"/>
            <a:ext cx="3905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1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1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Agrupa cuatro sesiones bajo una pregunta, tema o verdad central.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3AD0369-79E4-48C7-9BAE-E5A3FC817711}"/>
              </a:ext>
            </a:extLst>
          </p:cNvPr>
          <p:cNvSpPr>
            <a:spLocks noGrp="1"/>
          </p:cNvSpPr>
          <p:nvPr/>
        </p:nvSpPr>
        <p:spPr>
          <a:xfrm>
            <a:off x="552450" y="3143250"/>
            <a:ext cx="3905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1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1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Ejemplo real · Aprende Preescolares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0140AB7-62AD-4563-9EC5-39B119CE27C1}"/>
              </a:ext>
            </a:extLst>
          </p:cNvPr>
          <p:cNvSpPr>
            <a:spLocks noGrp="1"/>
          </p:cNvSpPr>
          <p:nvPr/>
        </p:nvSpPr>
        <p:spPr>
          <a:xfrm>
            <a:off x="552450" y="3562350"/>
            <a:ext cx="4000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8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Vol. 1 · ¿Cuál es la Palabra?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E642DF6D-4AB4-4ED8-A3D8-840564BECDF0}"/>
              </a:ext>
            </a:extLst>
          </p:cNvPr>
          <p:cNvSpPr>
            <a:spLocks noGrp="1"/>
          </p:cNvSpPr>
          <p:nvPr/>
        </p:nvSpPr>
        <p:spPr>
          <a:xfrm>
            <a:off x="590550" y="4114800"/>
            <a:ext cx="361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1.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7DB5184-131B-4A23-A38C-BB3643600A45}"/>
              </a:ext>
            </a:extLst>
          </p:cNvPr>
          <p:cNvSpPr>
            <a:spLocks noGrp="1"/>
          </p:cNvSpPr>
          <p:nvPr/>
        </p:nvSpPr>
        <p:spPr>
          <a:xfrm>
            <a:off x="1028700" y="4076700"/>
            <a:ext cx="3714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La Biblia es la Palabra de Dios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35AA2E0F-3EC8-4570-AC2C-65F7B8D6E424}"/>
              </a:ext>
            </a:extLst>
          </p:cNvPr>
          <p:cNvSpPr>
            <a:spLocks noGrp="1"/>
          </p:cNvSpPr>
          <p:nvPr/>
        </p:nvSpPr>
        <p:spPr>
          <a:xfrm>
            <a:off x="590550" y="4524375"/>
            <a:ext cx="361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2.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E9B5791-537C-4B7C-9529-9FD401927358}"/>
              </a:ext>
            </a:extLst>
          </p:cNvPr>
          <p:cNvSpPr>
            <a:spLocks noGrp="1"/>
          </p:cNvSpPr>
          <p:nvPr/>
        </p:nvSpPr>
        <p:spPr>
          <a:xfrm>
            <a:off x="1028700" y="4486275"/>
            <a:ext cx="3714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La Biblia es verdad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B206B03-FD65-44AC-9D3B-D24C2D3C76C8}"/>
              </a:ext>
            </a:extLst>
          </p:cNvPr>
          <p:cNvSpPr>
            <a:spLocks noGrp="1"/>
          </p:cNvSpPr>
          <p:nvPr/>
        </p:nvSpPr>
        <p:spPr>
          <a:xfrm>
            <a:off x="590550" y="4933950"/>
            <a:ext cx="361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3.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A917340A-CC38-4BB9-BF4D-94AE001B3F7A}"/>
              </a:ext>
            </a:extLst>
          </p:cNvPr>
          <p:cNvSpPr>
            <a:spLocks noGrp="1"/>
          </p:cNvSpPr>
          <p:nvPr/>
        </p:nvSpPr>
        <p:spPr>
          <a:xfrm>
            <a:off x="1028700" y="4895850"/>
            <a:ext cx="3714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La Biblia es mi guía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2432386A-E38B-410A-9CA9-AD92CCB3A7E6}"/>
              </a:ext>
            </a:extLst>
          </p:cNvPr>
          <p:cNvSpPr>
            <a:spLocks noGrp="1"/>
          </p:cNvSpPr>
          <p:nvPr/>
        </p:nvSpPr>
        <p:spPr>
          <a:xfrm>
            <a:off x="590550" y="5343525"/>
            <a:ext cx="361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4.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423FCC7E-94BA-425B-A51A-3B9AC3DB9795}"/>
              </a:ext>
            </a:extLst>
          </p:cNvPr>
          <p:cNvSpPr>
            <a:spLocks noGrp="1"/>
          </p:cNvSpPr>
          <p:nvPr/>
        </p:nvSpPr>
        <p:spPr>
          <a:xfrm>
            <a:off x="1028700" y="5305425"/>
            <a:ext cx="3714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La Biblia es mi arma</a:t>
            </a:r>
          </a:p>
        </p:txBody>
      </p:sp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6A9B6FCF-B029-4433-9294-D420F8C95F48}"/>
              </a:ext>
            </a:extLst>
          </p:cNvPr>
          <p:cNvSpPr>
            <a:spLocks noGrp="1"/>
          </p:cNvSpPr>
          <p:nvPr/>
        </p:nvSpPr>
        <p:spPr>
          <a:xfrm>
            <a:off x="5124450" y="1657350"/>
            <a:ext cx="6438900" cy="4305300"/>
          </a:xfrm>
          <a:prstGeom prst="roundRect">
            <a:avLst>
              <a:gd name="adj" fmla="val 3982"/>
            </a:avLst>
          </a:prstGeom>
          <a:solidFill>
            <a:srgbClr val="111827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pic>
        <p:nvPicPr>
          <p:cNvPr id="36" name="Imagen 3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238750" y="2164482"/>
            <a:ext cx="6210300" cy="3291037"/>
          </a:xfrm>
          <a:prstGeom prst="roundRect">
            <a:avLst>
              <a:gd name="adj" fmla="val 3738"/>
            </a:avLst>
          </a:prstGeom>
        </p:spPr>
      </p:pic>
    </p:spTree>
    <p:extLst>
      <p:ext uri="{BB962C8B-B14F-4D97-AF65-F5344CB8AC3E}">
        <p14:creationId xmlns:p14="http://schemas.microsoft.com/office/powerpoint/2010/main" val="891724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FAE3D75E-A41A-4463-8429-8E72538246C0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704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DEL PROGRAMA A LA SESIÓN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75A8F4E-D7D4-4271-9295-F2CDD47E39D9}"/>
              </a:ext>
            </a:extLst>
          </p:cNvPr>
          <p:cNvSpPr>
            <a:spLocks noGrp="1"/>
          </p:cNvSpPr>
          <p:nvPr/>
        </p:nvSpPr>
        <p:spPr>
          <a:xfrm>
            <a:off x="457200" y="590550"/>
            <a:ext cx="1081087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8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La aplicación convierte el plan en una ruta operativa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91DA61B-1095-42B2-9492-1046A82508A1}"/>
              </a:ext>
            </a:extLst>
          </p:cNvPr>
          <p:cNvSpPr>
            <a:spLocks noGrp="1"/>
          </p:cNvSpPr>
          <p:nvPr/>
        </p:nvSpPr>
        <p:spPr>
          <a:xfrm>
            <a:off x="11087100" y="323850"/>
            <a:ext cx="666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defRPr sz="10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Conector recto 3">
            <a:extLst>
              <a:ext uri="{FF2B5EF4-FFF2-40B4-BE49-F238E27FC236}">
                <a16:creationId xmlns:a16="http://schemas.microsoft.com/office/drawing/2014/main" id="{0D3947C9-4527-4286-8BC7-4835649EA664}"/>
              </a:ext>
            </a:extLst>
          </p:cNvPr>
          <p:cNvSpPr>
            <a:spLocks noGrp="1"/>
          </p:cNvSpPr>
          <p:nvPr/>
        </p:nvSpPr>
        <p:spPr>
          <a:xfrm>
            <a:off x="457200" y="1390650"/>
            <a:ext cx="112776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3"/>
          <a:srcRect l="13644" r="13644"/>
          <a:stretch>
            <a:fillRect/>
          </a:stretch>
        </p:blipFill>
        <p:spPr>
          <a:xfrm>
            <a:off x="457200" y="1657350"/>
            <a:ext cx="5391506" cy="3929403"/>
          </a:xfrm>
          <a:prstGeom prst="roundRect">
            <a:avLst>
              <a:gd name="adj" fmla="val 3721"/>
            </a:avLst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F9CBC7BB-1529-412F-A431-6AED778E8CCD}"/>
              </a:ext>
            </a:extLst>
          </p:cNvPr>
          <p:cNvSpPr>
            <a:spLocks noGrp="1"/>
          </p:cNvSpPr>
          <p:nvPr/>
        </p:nvSpPr>
        <p:spPr>
          <a:xfrm>
            <a:off x="6096000" y="1866900"/>
            <a:ext cx="381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1126089-6259-4F1F-8E80-8B6B96EB43B1}"/>
              </a:ext>
            </a:extLst>
          </p:cNvPr>
          <p:cNvSpPr>
            <a:spLocks noGrp="1"/>
          </p:cNvSpPr>
          <p:nvPr/>
        </p:nvSpPr>
        <p:spPr>
          <a:xfrm>
            <a:off x="6591300" y="1866900"/>
            <a:ext cx="1714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Plan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1BC9A32-F574-4009-B64B-F81AF3270840}"/>
              </a:ext>
            </a:extLst>
          </p:cNvPr>
          <p:cNvSpPr>
            <a:spLocks noGrp="1"/>
          </p:cNvSpPr>
          <p:nvPr/>
        </p:nvSpPr>
        <p:spPr>
          <a:xfrm>
            <a:off x="6591300" y="2171700"/>
            <a:ext cx="4476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Aprende · Preescolares · 40 sesiones</a:t>
            </a:r>
          </a:p>
        </p:txBody>
      </p:sp>
      <p:sp>
        <p:nvSpPr>
          <p:cNvPr id="9" name="Conector recto 8">
            <a:extLst>
              <a:ext uri="{FF2B5EF4-FFF2-40B4-BE49-F238E27FC236}">
                <a16:creationId xmlns:a16="http://schemas.microsoft.com/office/drawing/2014/main" id="{5CBA4EE2-1CAD-41C9-A135-BFBA6CEFFFAF}"/>
              </a:ext>
            </a:extLst>
          </p:cNvPr>
          <p:cNvSpPr>
            <a:spLocks noGrp="1"/>
          </p:cNvSpPr>
          <p:nvPr/>
        </p:nvSpPr>
        <p:spPr>
          <a:xfrm>
            <a:off x="6096000" y="2647950"/>
            <a:ext cx="501015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3A45FCD1-F063-456C-9CE3-A15BAF06602E}"/>
              </a:ext>
            </a:extLst>
          </p:cNvPr>
          <p:cNvSpPr>
            <a:spLocks noGrp="1"/>
          </p:cNvSpPr>
          <p:nvPr/>
        </p:nvSpPr>
        <p:spPr>
          <a:xfrm>
            <a:off x="6096000" y="2867025"/>
            <a:ext cx="381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8B31033-C3F7-4A1E-9133-E699138A43D0}"/>
              </a:ext>
            </a:extLst>
          </p:cNvPr>
          <p:cNvSpPr>
            <a:spLocks noGrp="1"/>
          </p:cNvSpPr>
          <p:nvPr/>
        </p:nvSpPr>
        <p:spPr>
          <a:xfrm>
            <a:off x="6591300" y="2867025"/>
            <a:ext cx="1714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Volumen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F912AB6-1E62-43AF-B419-9511843FD006}"/>
              </a:ext>
            </a:extLst>
          </p:cNvPr>
          <p:cNvSpPr>
            <a:spLocks noGrp="1"/>
          </p:cNvSpPr>
          <p:nvPr/>
        </p:nvSpPr>
        <p:spPr>
          <a:xfrm>
            <a:off x="6591300" y="3171825"/>
            <a:ext cx="4476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título temático + cuatro sesiones</a:t>
            </a:r>
          </a:p>
        </p:txBody>
      </p:sp>
      <p:sp>
        <p:nvSpPr>
          <p:cNvPr id="13" name="Conector recto 12">
            <a:extLst>
              <a:ext uri="{FF2B5EF4-FFF2-40B4-BE49-F238E27FC236}">
                <a16:creationId xmlns:a16="http://schemas.microsoft.com/office/drawing/2014/main" id="{D120F810-F0BB-4E7E-8344-8497EECFF37A}"/>
              </a:ext>
            </a:extLst>
          </p:cNvPr>
          <p:cNvSpPr>
            <a:spLocks noGrp="1"/>
          </p:cNvSpPr>
          <p:nvPr/>
        </p:nvSpPr>
        <p:spPr>
          <a:xfrm>
            <a:off x="6096000" y="3648075"/>
            <a:ext cx="501015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7E92E4FE-2071-49A5-9EF5-829A2E2A3F7C}"/>
              </a:ext>
            </a:extLst>
          </p:cNvPr>
          <p:cNvSpPr>
            <a:spLocks noGrp="1"/>
          </p:cNvSpPr>
          <p:nvPr/>
        </p:nvSpPr>
        <p:spPr>
          <a:xfrm>
            <a:off x="6096000" y="3867150"/>
            <a:ext cx="381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2E011DD1-A005-41C5-A78C-0FBBC7DEFAAB}"/>
              </a:ext>
            </a:extLst>
          </p:cNvPr>
          <p:cNvSpPr>
            <a:spLocks noGrp="1"/>
          </p:cNvSpPr>
          <p:nvPr/>
        </p:nvSpPr>
        <p:spPr>
          <a:xfrm>
            <a:off x="6591300" y="3867150"/>
            <a:ext cx="1714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Sesión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1CC848BD-D0D0-43DD-9F8A-8003E791CF50}"/>
              </a:ext>
            </a:extLst>
          </p:cNvPr>
          <p:cNvSpPr>
            <a:spLocks noGrp="1"/>
          </p:cNvSpPr>
          <p:nvPr/>
        </p:nvSpPr>
        <p:spPr>
          <a:xfrm>
            <a:off x="6591300" y="4171950"/>
            <a:ext cx="4476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contenido desplegable y seguimiento</a:t>
            </a:r>
          </a:p>
        </p:txBody>
      </p:sp>
      <p:sp>
        <p:nvSpPr>
          <p:cNvPr id="17" name="Conector recto 16">
            <a:extLst>
              <a:ext uri="{FF2B5EF4-FFF2-40B4-BE49-F238E27FC236}">
                <a16:creationId xmlns:a16="http://schemas.microsoft.com/office/drawing/2014/main" id="{F032F507-A25E-49BA-8129-AF04BAC95CC5}"/>
              </a:ext>
            </a:extLst>
          </p:cNvPr>
          <p:cNvSpPr>
            <a:spLocks noGrp="1"/>
          </p:cNvSpPr>
          <p:nvPr/>
        </p:nvSpPr>
        <p:spPr>
          <a:xfrm>
            <a:off x="6096000" y="4648200"/>
            <a:ext cx="501015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E1C84CD2-185F-4EDF-B4B1-AC682A292845}"/>
              </a:ext>
            </a:extLst>
          </p:cNvPr>
          <p:cNvSpPr>
            <a:spLocks noGrp="1"/>
          </p:cNvSpPr>
          <p:nvPr/>
        </p:nvSpPr>
        <p:spPr>
          <a:xfrm>
            <a:off x="6096000" y="4867275"/>
            <a:ext cx="381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20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55B947C8-7A50-4199-B554-C857BC513D6C}"/>
              </a:ext>
            </a:extLst>
          </p:cNvPr>
          <p:cNvSpPr>
            <a:spLocks noGrp="1"/>
          </p:cNvSpPr>
          <p:nvPr/>
        </p:nvSpPr>
        <p:spPr>
          <a:xfrm>
            <a:off x="6591300" y="4867275"/>
            <a:ext cx="1714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7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Descargas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804A1A9-EA51-482A-9B20-D0B9953581C9}"/>
              </a:ext>
            </a:extLst>
          </p:cNvPr>
          <p:cNvSpPr>
            <a:spLocks noGrp="1"/>
          </p:cNvSpPr>
          <p:nvPr/>
        </p:nvSpPr>
        <p:spPr>
          <a:xfrm>
            <a:off x="6591300" y="5172075"/>
            <a:ext cx="4476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sesión individual o volumen completo</a:t>
            </a:r>
          </a:p>
        </p:txBody>
      </p:sp>
    </p:spTree>
    <p:extLst>
      <p:ext uri="{BB962C8B-B14F-4D97-AF65-F5344CB8AC3E}">
        <p14:creationId xmlns:p14="http://schemas.microsoft.com/office/powerpoint/2010/main" val="189299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48C99C57-DAE5-462D-865A-6011D08563F3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704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ORIENTACIÓN DE USO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53F6C16-7B9C-4DE9-8E0A-99BE38CA83E2}"/>
              </a:ext>
            </a:extLst>
          </p:cNvPr>
          <p:cNvSpPr>
            <a:spLocks noGrp="1"/>
          </p:cNvSpPr>
          <p:nvPr/>
        </p:nvSpPr>
        <p:spPr>
          <a:xfrm>
            <a:off x="457200" y="590550"/>
            <a:ext cx="1081087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8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Los filtros reducen la biblioteca a la ruta correcta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5FE9D30-E2F5-443F-AB02-11CB220619D4}"/>
              </a:ext>
            </a:extLst>
          </p:cNvPr>
          <p:cNvSpPr>
            <a:spLocks noGrp="1"/>
          </p:cNvSpPr>
          <p:nvPr/>
        </p:nvSpPr>
        <p:spPr>
          <a:xfrm>
            <a:off x="11087100" y="323850"/>
            <a:ext cx="666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defRPr sz="10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Conector recto 3">
            <a:extLst>
              <a:ext uri="{FF2B5EF4-FFF2-40B4-BE49-F238E27FC236}">
                <a16:creationId xmlns:a16="http://schemas.microsoft.com/office/drawing/2014/main" id="{4DB6648E-6C6B-4C0E-8D49-95D4EF9C9DB8}"/>
              </a:ext>
            </a:extLst>
          </p:cNvPr>
          <p:cNvSpPr>
            <a:spLocks noGrp="1"/>
          </p:cNvSpPr>
          <p:nvPr/>
        </p:nvSpPr>
        <p:spPr>
          <a:xfrm>
            <a:off x="457200" y="1390650"/>
            <a:ext cx="112776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3"/>
          <a:srcRect l="12148" r="12148"/>
          <a:stretch>
            <a:fillRect/>
          </a:stretch>
        </p:blipFill>
        <p:spPr>
          <a:xfrm>
            <a:off x="457200" y="1619250"/>
            <a:ext cx="6191250" cy="4333875"/>
          </a:xfrm>
          <a:prstGeom prst="roundRect">
            <a:avLst>
              <a:gd name="adj" fmla="val 3516"/>
            </a:avLst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A9F94D71-A52E-47FD-844A-8A5570E6EDF8}"/>
              </a:ext>
            </a:extLst>
          </p:cNvPr>
          <p:cNvSpPr>
            <a:spLocks noGrp="1"/>
          </p:cNvSpPr>
          <p:nvPr/>
        </p:nvSpPr>
        <p:spPr>
          <a:xfrm>
            <a:off x="7210425" y="2018835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125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26033B0-B1AF-4822-AA89-6289BE64B672}"/>
              </a:ext>
            </a:extLst>
          </p:cNvPr>
          <p:cNvSpPr>
            <a:spLocks noGrp="1"/>
          </p:cNvSpPr>
          <p:nvPr/>
        </p:nvSpPr>
        <p:spPr>
          <a:xfrm>
            <a:off x="7743825" y="1999785"/>
            <a:ext cx="342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8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Idioma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7094013-0F14-4A8A-B550-CEC3886F5307}"/>
              </a:ext>
            </a:extLst>
          </p:cNvPr>
          <p:cNvSpPr>
            <a:spLocks noGrp="1"/>
          </p:cNvSpPr>
          <p:nvPr/>
        </p:nvSpPr>
        <p:spPr>
          <a:xfrm>
            <a:off x="7743825" y="2361735"/>
            <a:ext cx="3524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42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42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Selecciona Español para evitar recursos duplicados.</a:t>
            </a:r>
          </a:p>
        </p:txBody>
      </p:sp>
      <p:sp>
        <p:nvSpPr>
          <p:cNvPr id="9" name="Conector recto 8">
            <a:extLst>
              <a:ext uri="{FF2B5EF4-FFF2-40B4-BE49-F238E27FC236}">
                <a16:creationId xmlns:a16="http://schemas.microsoft.com/office/drawing/2014/main" id="{CC91A138-1B6F-4A1C-B02A-90E4DB4EC8A4}"/>
              </a:ext>
            </a:extLst>
          </p:cNvPr>
          <p:cNvSpPr>
            <a:spLocks noGrp="1"/>
          </p:cNvSpPr>
          <p:nvPr/>
        </p:nvSpPr>
        <p:spPr>
          <a:xfrm>
            <a:off x="7210425" y="3047535"/>
            <a:ext cx="40005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BF325E4-44EC-4B8D-8876-2E7B21DD242F}"/>
              </a:ext>
            </a:extLst>
          </p:cNvPr>
          <p:cNvSpPr>
            <a:spLocks noGrp="1"/>
          </p:cNvSpPr>
          <p:nvPr/>
        </p:nvSpPr>
        <p:spPr>
          <a:xfrm>
            <a:off x="7210425" y="3371385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125" b="1">
                <a:solidFill>
                  <a:srgbClr val="D99A2B"/>
                </a:solidFill>
                <a:latin typeface="Arial"/>
                <a:ea typeface="Arial"/>
                <a:cs typeface="Arial"/>
              </a:defRPr>
            </a:pPr>
            <a:r>
              <a:rPr lang="es-ES_tradnl" sz="1125" b="1" dirty="0">
                <a:solidFill>
                  <a:srgbClr val="D99A2B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B2F4C889-C78A-428C-BEB1-A31D2717BCD0}"/>
              </a:ext>
            </a:extLst>
          </p:cNvPr>
          <p:cNvSpPr>
            <a:spLocks noGrp="1"/>
          </p:cNvSpPr>
          <p:nvPr/>
        </p:nvSpPr>
        <p:spPr>
          <a:xfrm>
            <a:off x="7743825" y="3352335"/>
            <a:ext cx="342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8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Tipo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22B9EFF2-F83F-4EB5-96F4-58B719C9DF9E}"/>
              </a:ext>
            </a:extLst>
          </p:cNvPr>
          <p:cNvSpPr>
            <a:spLocks noGrp="1"/>
          </p:cNvSpPr>
          <p:nvPr/>
        </p:nvSpPr>
        <p:spPr>
          <a:xfrm>
            <a:off x="7743825" y="3714285"/>
            <a:ext cx="3524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42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42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Escucha · Aprende · Vive · Fundamentos.</a:t>
            </a:r>
          </a:p>
        </p:txBody>
      </p:sp>
      <p:sp>
        <p:nvSpPr>
          <p:cNvPr id="13" name="Conector recto 12">
            <a:extLst>
              <a:ext uri="{FF2B5EF4-FFF2-40B4-BE49-F238E27FC236}">
                <a16:creationId xmlns:a16="http://schemas.microsoft.com/office/drawing/2014/main" id="{B73FBC5D-61BA-4123-8C28-9751F0B7B114}"/>
              </a:ext>
            </a:extLst>
          </p:cNvPr>
          <p:cNvSpPr>
            <a:spLocks noGrp="1"/>
          </p:cNvSpPr>
          <p:nvPr/>
        </p:nvSpPr>
        <p:spPr>
          <a:xfrm>
            <a:off x="7210425" y="4400085"/>
            <a:ext cx="40005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1D9002B-A10B-4006-9FB1-2076BD4583AE}"/>
              </a:ext>
            </a:extLst>
          </p:cNvPr>
          <p:cNvSpPr>
            <a:spLocks noGrp="1"/>
          </p:cNvSpPr>
          <p:nvPr/>
        </p:nvSpPr>
        <p:spPr>
          <a:xfrm>
            <a:off x="7210425" y="4723935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125" b="1">
                <a:solidFill>
                  <a:srgbClr val="3E9A78"/>
                </a:solidFill>
                <a:latin typeface="Arial"/>
                <a:ea typeface="Arial"/>
                <a:cs typeface="Arial"/>
              </a:defRPr>
            </a:pPr>
            <a:r>
              <a:rPr lang="es-ES_tradnl" sz="1125" b="1" dirty="0">
                <a:solidFill>
                  <a:srgbClr val="3E9A7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6A9273F0-6029-403B-9FCD-EEE06E7ADDCE}"/>
              </a:ext>
            </a:extLst>
          </p:cNvPr>
          <p:cNvSpPr>
            <a:spLocks noGrp="1"/>
          </p:cNvSpPr>
          <p:nvPr/>
        </p:nvSpPr>
        <p:spPr>
          <a:xfrm>
            <a:off x="7743825" y="4704885"/>
            <a:ext cx="342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8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Audiencia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DCED2587-AA18-4026-AB83-E05DAE4F95C1}"/>
              </a:ext>
            </a:extLst>
          </p:cNvPr>
          <p:cNvSpPr>
            <a:spLocks noGrp="1"/>
          </p:cNvSpPr>
          <p:nvPr/>
        </p:nvSpPr>
        <p:spPr>
          <a:xfrm>
            <a:off x="7743825" y="5066835"/>
            <a:ext cx="3524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42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42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Filtra por el rango etario que vas a enseñar.</a:t>
            </a:r>
          </a:p>
        </p:txBody>
      </p:sp>
    </p:spTree>
    <p:extLst>
      <p:ext uri="{BB962C8B-B14F-4D97-AF65-F5344CB8AC3E}">
        <p14:creationId xmlns:p14="http://schemas.microsoft.com/office/powerpoint/2010/main" val="408769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>
            <a:extLst>
              <a:ext uri="{FF2B5EF4-FFF2-40B4-BE49-F238E27FC236}">
                <a16:creationId xmlns:a16="http://schemas.microsoft.com/office/drawing/2014/main" id="{3F7FE120-1043-4D49-8A21-E03A0035160B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704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PREPARAR · ENSEÑAR · ACOMPAÑAR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9EBD323-9133-46BA-BC57-4F0053DC3165}"/>
              </a:ext>
            </a:extLst>
          </p:cNvPr>
          <p:cNvSpPr>
            <a:spLocks noGrp="1"/>
          </p:cNvSpPr>
          <p:nvPr/>
        </p:nvSpPr>
        <p:spPr>
          <a:xfrm>
            <a:off x="457200" y="590550"/>
            <a:ext cx="1081087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8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La aplicación acompaña todo el trabajo del maestro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F85BDDEE-5342-478C-9799-70E6DD04980F}"/>
              </a:ext>
            </a:extLst>
          </p:cNvPr>
          <p:cNvSpPr>
            <a:spLocks noGrp="1"/>
          </p:cNvSpPr>
          <p:nvPr/>
        </p:nvSpPr>
        <p:spPr>
          <a:xfrm>
            <a:off x="11087100" y="323850"/>
            <a:ext cx="666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defRPr sz="10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Conector recto 3">
            <a:extLst>
              <a:ext uri="{FF2B5EF4-FFF2-40B4-BE49-F238E27FC236}">
                <a16:creationId xmlns:a16="http://schemas.microsoft.com/office/drawing/2014/main" id="{574F0856-4DE4-4B9E-8733-EEF8C3527880}"/>
              </a:ext>
            </a:extLst>
          </p:cNvPr>
          <p:cNvSpPr>
            <a:spLocks noGrp="1"/>
          </p:cNvSpPr>
          <p:nvPr/>
        </p:nvSpPr>
        <p:spPr>
          <a:xfrm>
            <a:off x="457200" y="1390650"/>
            <a:ext cx="112776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465EF890-C046-43D5-92CB-06617F1D8F59}"/>
              </a:ext>
            </a:extLst>
          </p:cNvPr>
          <p:cNvSpPr>
            <a:spLocks noGrp="1"/>
          </p:cNvSpPr>
          <p:nvPr/>
        </p:nvSpPr>
        <p:spPr>
          <a:xfrm>
            <a:off x="457200" y="1619250"/>
            <a:ext cx="3543300" cy="2457450"/>
          </a:xfrm>
          <a:prstGeom prst="roundRect">
            <a:avLst>
              <a:gd name="adj" fmla="val 6977"/>
            </a:avLst>
          </a:prstGeom>
          <a:solidFill>
            <a:srgbClr val="111827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3"/>
          <a:srcRect l="10812" r="10812"/>
          <a:stretch>
            <a:fillRect/>
          </a:stretch>
        </p:blipFill>
        <p:spPr>
          <a:xfrm>
            <a:off x="552450" y="1714500"/>
            <a:ext cx="3352800" cy="2266950"/>
          </a:xfrm>
          <a:prstGeom prst="roundRect">
            <a:avLst>
              <a:gd name="adj" fmla="val 6723"/>
            </a:avLst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176C0688-951A-4B5A-9410-FC2569D4120F}"/>
              </a:ext>
            </a:extLst>
          </p:cNvPr>
          <p:cNvSpPr>
            <a:spLocks noGrp="1"/>
          </p:cNvSpPr>
          <p:nvPr/>
        </p:nvSpPr>
        <p:spPr>
          <a:xfrm>
            <a:off x="457200" y="4343400"/>
            <a:ext cx="952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ANTES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4CE81E2-34CA-4B71-9998-C989D22F4021}"/>
              </a:ext>
            </a:extLst>
          </p:cNvPr>
          <p:cNvSpPr>
            <a:spLocks noGrp="1"/>
          </p:cNvSpPr>
          <p:nvPr/>
        </p:nvSpPr>
        <p:spPr>
          <a:xfrm>
            <a:off x="457200" y="4648200"/>
            <a:ext cx="285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0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0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Preparar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C8F1925-0A3F-424E-9605-5D7630D67D8D}"/>
              </a:ext>
            </a:extLst>
          </p:cNvPr>
          <p:cNvSpPr>
            <a:spLocks noGrp="1"/>
          </p:cNvSpPr>
          <p:nvPr/>
        </p:nvSpPr>
        <p:spPr>
          <a:xfrm>
            <a:off x="457200" y="5086350"/>
            <a:ext cx="33337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Elegir volumen y sesión · leer el enfoque · revisar materiales y descargas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CD992C55-C8E2-4133-94EA-6E08ED9191C6}"/>
              </a:ext>
            </a:extLst>
          </p:cNvPr>
          <p:cNvSpPr>
            <a:spLocks noGrp="1"/>
          </p:cNvSpPr>
          <p:nvPr/>
        </p:nvSpPr>
        <p:spPr>
          <a:xfrm>
            <a:off x="4324350" y="1619250"/>
            <a:ext cx="3543300" cy="2457450"/>
          </a:xfrm>
          <a:prstGeom prst="roundRect">
            <a:avLst>
              <a:gd name="adj" fmla="val 6977"/>
            </a:avLst>
          </a:prstGeom>
          <a:solidFill>
            <a:srgbClr val="111827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>
          <a:blip r:embed="rId4"/>
          <a:srcRect l="23740" r="23740"/>
          <a:stretch>
            <a:fillRect/>
          </a:stretch>
        </p:blipFill>
        <p:spPr>
          <a:xfrm>
            <a:off x="4419600" y="1714500"/>
            <a:ext cx="3352800" cy="2266950"/>
          </a:xfrm>
          <a:prstGeom prst="roundRect">
            <a:avLst>
              <a:gd name="adj" fmla="val 6723"/>
            </a:avLst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D0B08767-6FD5-438C-A56D-3302B71D9117}"/>
              </a:ext>
            </a:extLst>
          </p:cNvPr>
          <p:cNvSpPr>
            <a:spLocks noGrp="1"/>
          </p:cNvSpPr>
          <p:nvPr/>
        </p:nvSpPr>
        <p:spPr>
          <a:xfrm>
            <a:off x="4324350" y="4343400"/>
            <a:ext cx="952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D99A2B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D99A2B"/>
                </a:solidFill>
                <a:latin typeface="Arial"/>
                <a:ea typeface="Arial"/>
                <a:cs typeface="Arial"/>
              </a:rPr>
              <a:t>DURANTE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7BDBB92-8A33-431C-9F34-AB58FD2FD951}"/>
              </a:ext>
            </a:extLst>
          </p:cNvPr>
          <p:cNvSpPr>
            <a:spLocks noGrp="1"/>
          </p:cNvSpPr>
          <p:nvPr/>
        </p:nvSpPr>
        <p:spPr>
          <a:xfrm>
            <a:off x="4324350" y="4648200"/>
            <a:ext cx="285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0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0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Enseñar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4CE527D8-E341-4662-991E-2744DC0429ED}"/>
              </a:ext>
            </a:extLst>
          </p:cNvPr>
          <p:cNvSpPr>
            <a:spLocks noGrp="1"/>
          </p:cNvSpPr>
          <p:nvPr/>
        </p:nvSpPr>
        <p:spPr>
          <a:xfrm>
            <a:off x="4324350" y="5086350"/>
            <a:ext cx="33337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Seguir los momentos · abrir la Biblia · proyectar recursos · conversar</a:t>
            </a:r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D4407BCF-8304-48A9-A749-F8B56D960855}"/>
              </a:ext>
            </a:extLst>
          </p:cNvPr>
          <p:cNvSpPr>
            <a:spLocks noGrp="1"/>
          </p:cNvSpPr>
          <p:nvPr/>
        </p:nvSpPr>
        <p:spPr>
          <a:xfrm>
            <a:off x="8191500" y="1619250"/>
            <a:ext cx="3543300" cy="2457450"/>
          </a:xfrm>
          <a:prstGeom prst="roundRect">
            <a:avLst>
              <a:gd name="adj" fmla="val 6977"/>
            </a:avLst>
          </a:prstGeom>
          <a:solidFill>
            <a:srgbClr val="111827"/>
          </a:solidFill>
          <a:ln w="0">
            <a:noFill/>
            <a:prstDash val="solid"/>
          </a:ln>
        </p:spPr>
        <p:txBody>
          <a:bodyPr/>
          <a:lstStyle/>
          <a:p>
            <a:endParaRPr lang="es-ES_tradnl" dirty="0"/>
          </a:p>
        </p:txBody>
      </p:sp>
      <p:pic>
        <p:nvPicPr>
          <p:cNvPr id="35" name="Imagen 34"/>
          <p:cNvPicPr>
            <a:picLocks noChangeAspect="1"/>
          </p:cNvPicPr>
          <p:nvPr/>
        </p:nvPicPr>
        <p:blipFill>
          <a:blip r:embed="rId5"/>
          <a:srcRect l="10812" r="10812"/>
          <a:stretch>
            <a:fillRect/>
          </a:stretch>
        </p:blipFill>
        <p:spPr>
          <a:xfrm>
            <a:off x="8286750" y="1714500"/>
            <a:ext cx="3352800" cy="2266950"/>
          </a:xfrm>
          <a:prstGeom prst="roundRect">
            <a:avLst>
              <a:gd name="adj" fmla="val 6723"/>
            </a:avLst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67728E44-FAFC-4757-A1BA-F7B6AD1D8DAB}"/>
              </a:ext>
            </a:extLst>
          </p:cNvPr>
          <p:cNvSpPr>
            <a:spLocks noGrp="1"/>
          </p:cNvSpPr>
          <p:nvPr/>
        </p:nvSpPr>
        <p:spPr>
          <a:xfrm>
            <a:off x="8191500" y="4343400"/>
            <a:ext cx="952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E9A78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E9A78"/>
                </a:solidFill>
                <a:latin typeface="Arial"/>
                <a:ea typeface="Arial"/>
                <a:cs typeface="Arial"/>
              </a:rPr>
              <a:t>DESPUÉS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03C8583-66AE-4E25-8B80-A5B28EEB1C4C}"/>
              </a:ext>
            </a:extLst>
          </p:cNvPr>
          <p:cNvSpPr>
            <a:spLocks noGrp="1"/>
          </p:cNvSpPr>
          <p:nvPr/>
        </p:nvSpPr>
        <p:spPr>
          <a:xfrm>
            <a:off x="8191500" y="4648200"/>
            <a:ext cx="285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0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02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Acompañar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E8F806E1-DB66-4E55-89E3-08EBE1765B48}"/>
              </a:ext>
            </a:extLst>
          </p:cNvPr>
          <p:cNvSpPr>
            <a:spLocks noGrp="1"/>
          </p:cNvSpPr>
          <p:nvPr/>
        </p:nvSpPr>
        <p:spPr>
          <a:xfrm>
            <a:off x="8191500" y="5086350"/>
            <a:ext cx="33337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3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3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Marcar progreso · usar notas y grupos · conectar con devocionales</a:t>
            </a:r>
          </a:p>
        </p:txBody>
      </p:sp>
    </p:spTree>
    <p:extLst>
      <p:ext uri="{BB962C8B-B14F-4D97-AF65-F5344CB8AC3E}">
        <p14:creationId xmlns:p14="http://schemas.microsoft.com/office/powerpoint/2010/main" val="1892075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8F5D8C8C-B02B-422D-B1C4-3A529E9A1F63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704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ANATOMÍA DE LA PANTALLA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891CF93-5114-4754-B1C8-9CF4691DF711}"/>
              </a:ext>
            </a:extLst>
          </p:cNvPr>
          <p:cNvSpPr>
            <a:spLocks noGrp="1"/>
          </p:cNvSpPr>
          <p:nvPr/>
        </p:nvSpPr>
        <p:spPr>
          <a:xfrm>
            <a:off x="457200" y="590550"/>
            <a:ext cx="1081087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285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Una pantalla reúne contexto, Biblia y conducción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238EE0B2-BED2-4D28-B19E-62A06A560409}"/>
              </a:ext>
            </a:extLst>
          </p:cNvPr>
          <p:cNvSpPr>
            <a:spLocks noGrp="1"/>
          </p:cNvSpPr>
          <p:nvPr/>
        </p:nvSpPr>
        <p:spPr>
          <a:xfrm>
            <a:off x="11087100" y="323850"/>
            <a:ext cx="666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r">
              <a:defRPr sz="1050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Conector recto 3">
            <a:extLst>
              <a:ext uri="{FF2B5EF4-FFF2-40B4-BE49-F238E27FC236}">
                <a16:creationId xmlns:a16="http://schemas.microsoft.com/office/drawing/2014/main" id="{D8BBD9C6-D92C-4761-86C5-366C823ECDA5}"/>
              </a:ext>
            </a:extLst>
          </p:cNvPr>
          <p:cNvSpPr>
            <a:spLocks noGrp="1"/>
          </p:cNvSpPr>
          <p:nvPr/>
        </p:nvSpPr>
        <p:spPr>
          <a:xfrm>
            <a:off x="457200" y="1390650"/>
            <a:ext cx="11277600" cy="0"/>
          </a:xfrm>
          <a:prstGeom prst="line">
            <a:avLst/>
          </a:prstGeom>
          <a:noFill/>
          <a:ln w="9525">
            <a:solidFill>
              <a:srgbClr val="C8CDD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rcRect l="18206" r="18206"/>
          <a:stretch>
            <a:fillRect/>
          </a:stretch>
        </p:blipFill>
        <p:spPr>
          <a:xfrm>
            <a:off x="457200" y="1619250"/>
            <a:ext cx="7334250" cy="4095750"/>
          </a:xfrm>
          <a:prstGeom prst="roundRect">
            <a:avLst>
              <a:gd name="adj" fmla="val 3721"/>
            </a:avLst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E2BC680D-584D-4BA3-8BE5-1E731B819D90}"/>
              </a:ext>
            </a:extLst>
          </p:cNvPr>
          <p:cNvSpPr>
            <a:spLocks noGrp="1"/>
          </p:cNvSpPr>
          <p:nvPr/>
        </p:nvSpPr>
        <p:spPr>
          <a:xfrm>
            <a:off x="8261660" y="1847850"/>
            <a:ext cx="361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829E0F4-F468-4F86-BF70-52AE1BA9198B}"/>
              </a:ext>
            </a:extLst>
          </p:cNvPr>
          <p:cNvSpPr>
            <a:spLocks noGrp="1"/>
          </p:cNvSpPr>
          <p:nvPr/>
        </p:nvSpPr>
        <p:spPr>
          <a:xfrm>
            <a:off x="8756960" y="1790700"/>
            <a:ext cx="2286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7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Contexto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9D69131-3D19-45B3-A460-B912008906BE}"/>
              </a:ext>
            </a:extLst>
          </p:cNvPr>
          <p:cNvSpPr>
            <a:spLocks noGrp="1"/>
          </p:cNvSpPr>
          <p:nvPr/>
        </p:nvSpPr>
        <p:spPr>
          <a:xfrm>
            <a:off x="8756960" y="2076450"/>
            <a:ext cx="2667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currículo · volumen · sesión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135096F-9557-4343-A5B5-923948DAB7F5}"/>
              </a:ext>
            </a:extLst>
          </p:cNvPr>
          <p:cNvSpPr>
            <a:spLocks noGrp="1"/>
          </p:cNvSpPr>
          <p:nvPr/>
        </p:nvSpPr>
        <p:spPr>
          <a:xfrm>
            <a:off x="8261660" y="2724150"/>
            <a:ext cx="361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76B22D1-3958-4A4D-9CBB-4431764DE368}"/>
              </a:ext>
            </a:extLst>
          </p:cNvPr>
          <p:cNvSpPr>
            <a:spLocks noGrp="1"/>
          </p:cNvSpPr>
          <p:nvPr/>
        </p:nvSpPr>
        <p:spPr>
          <a:xfrm>
            <a:off x="8756960" y="2667000"/>
            <a:ext cx="2286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7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Título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2A3E86A-5CDA-4B56-8899-B31A7BAC4918}"/>
              </a:ext>
            </a:extLst>
          </p:cNvPr>
          <p:cNvSpPr>
            <a:spLocks noGrp="1"/>
          </p:cNvSpPr>
          <p:nvPr/>
        </p:nvSpPr>
        <p:spPr>
          <a:xfrm>
            <a:off x="8756960" y="2952750"/>
            <a:ext cx="2667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tema específico del encuentro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474838F-D18E-4E7E-ACFD-1885C67705D6}"/>
              </a:ext>
            </a:extLst>
          </p:cNvPr>
          <p:cNvSpPr>
            <a:spLocks noGrp="1"/>
          </p:cNvSpPr>
          <p:nvPr/>
        </p:nvSpPr>
        <p:spPr>
          <a:xfrm>
            <a:off x="8261660" y="3600450"/>
            <a:ext cx="361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0A09230-04C2-4A37-BFE0-01115178E30C}"/>
              </a:ext>
            </a:extLst>
          </p:cNvPr>
          <p:cNvSpPr>
            <a:spLocks noGrp="1"/>
          </p:cNvSpPr>
          <p:nvPr/>
        </p:nvSpPr>
        <p:spPr>
          <a:xfrm>
            <a:off x="8756960" y="3543300"/>
            <a:ext cx="2286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7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Momento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DBBFB425-53EB-43AB-8281-D683A1BCF46D}"/>
              </a:ext>
            </a:extLst>
          </p:cNvPr>
          <p:cNvSpPr>
            <a:spLocks noGrp="1"/>
          </p:cNvSpPr>
          <p:nvPr/>
        </p:nvSpPr>
        <p:spPr>
          <a:xfrm>
            <a:off x="8756960" y="3829050"/>
            <a:ext cx="2667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Resumen del volumen · El principio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A078E91-0D60-4840-8808-2A0051AE34B1}"/>
              </a:ext>
            </a:extLst>
          </p:cNvPr>
          <p:cNvSpPr>
            <a:spLocks noGrp="1"/>
          </p:cNvSpPr>
          <p:nvPr/>
        </p:nvSpPr>
        <p:spPr>
          <a:xfrm>
            <a:off x="8261660" y="4476750"/>
            <a:ext cx="361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F4AA2B99-E1D3-46B1-B26F-1BEF36618489}"/>
              </a:ext>
            </a:extLst>
          </p:cNvPr>
          <p:cNvSpPr>
            <a:spLocks noGrp="1"/>
          </p:cNvSpPr>
          <p:nvPr/>
        </p:nvSpPr>
        <p:spPr>
          <a:xfrm>
            <a:off x="8756960" y="4419600"/>
            <a:ext cx="2286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7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Biblia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C1D2242A-C8C3-4485-9900-DD35233D03E4}"/>
              </a:ext>
            </a:extLst>
          </p:cNvPr>
          <p:cNvSpPr>
            <a:spLocks noGrp="1"/>
          </p:cNvSpPr>
          <p:nvPr/>
        </p:nvSpPr>
        <p:spPr>
          <a:xfrm>
            <a:off x="8756960" y="4705350"/>
            <a:ext cx="2667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lectura vinculada dentro de la guía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B08CBDB-4074-4FB9-AF0F-B75791D9BE15}"/>
              </a:ext>
            </a:extLst>
          </p:cNvPr>
          <p:cNvSpPr>
            <a:spLocks noGrp="1"/>
          </p:cNvSpPr>
          <p:nvPr/>
        </p:nvSpPr>
        <p:spPr>
          <a:xfrm>
            <a:off x="8261660" y="5353050"/>
            <a:ext cx="361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lang="es-ES_tradnl" sz="105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B7C7EC6D-815C-4A8F-AC66-56B3B9E0F91C}"/>
              </a:ext>
            </a:extLst>
          </p:cNvPr>
          <p:cNvSpPr>
            <a:spLocks noGrp="1"/>
          </p:cNvSpPr>
          <p:nvPr/>
        </p:nvSpPr>
        <p:spPr>
          <a:xfrm>
            <a:off x="8756960" y="5295900"/>
            <a:ext cx="2286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7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Guion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39191022-E782-4ED4-905E-06194D7735F4}"/>
              </a:ext>
            </a:extLst>
          </p:cNvPr>
          <p:cNvSpPr>
            <a:spLocks noGrp="1"/>
          </p:cNvSpPr>
          <p:nvPr/>
        </p:nvSpPr>
        <p:spPr>
          <a:xfrm>
            <a:off x="8756960" y="5581650"/>
            <a:ext cx="2667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275" b="0">
                <a:solidFill>
                  <a:srgbClr val="5E6672"/>
                </a:solidFill>
                <a:latin typeface="Arial"/>
                <a:ea typeface="Arial"/>
                <a:cs typeface="Arial"/>
              </a:defRPr>
            </a:pPr>
            <a:r>
              <a:rPr lang="es-ES_tradnl" sz="1275" b="0" dirty="0">
                <a:solidFill>
                  <a:srgbClr val="5E6672"/>
                </a:solidFill>
                <a:latin typeface="Arial"/>
                <a:ea typeface="Arial"/>
                <a:cs typeface="Arial"/>
              </a:rPr>
              <a:t>propósito e indicaciones para facilitar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8C7BEA1F-D504-4455-BCBA-A7803C08AAD1}"/>
              </a:ext>
            </a:extLst>
          </p:cNvPr>
          <p:cNvSpPr>
            <a:spLocks noGrp="1"/>
          </p:cNvSpPr>
          <p:nvPr/>
        </p:nvSpPr>
        <p:spPr>
          <a:xfrm>
            <a:off x="571500" y="5981700"/>
            <a:ext cx="5394402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l">
              <a:defRPr sz="15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s-ES_tradnl" sz="1575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El maestro entiende dónde está, qué debe enseñar y cómo conducirlo sin salir de la sesión.</a:t>
            </a:r>
          </a:p>
        </p:txBody>
      </p:sp>
    </p:spTree>
    <p:extLst>
      <p:ext uri="{BB962C8B-B14F-4D97-AF65-F5344CB8AC3E}">
        <p14:creationId xmlns:p14="http://schemas.microsoft.com/office/powerpoint/2010/main" val="1621285135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3262</Words>
  <Application>Microsoft Office PowerPoint</Application>
  <DocSecurity>0</DocSecurity>
  <PresentationFormat>Panorámica</PresentationFormat>
  <Paragraphs>557</Paragraphs>
  <Slides>24</Slides>
  <Notes>24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7" baseType="lpstr">
      <vt:lpstr>Arial</vt:lpstr>
      <vt:lpstr>Calibri</vt:lpstr>
      <vt:lpstr>ChatGPT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Jerson Fuentes</cp:lastModifiedBy>
  <cp:revision>4</cp:revision>
  <dcterms:created xsi:type="dcterms:W3CDTF">2026-08-19T11:36:57Z</dcterms:created>
  <dcterms:modified xsi:type="dcterms:W3CDTF">2026-08-23T02:47:14Z</dcterms:modified>
</cp:coreProperties>
</file>